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8.bin" ContentType="application/vnd.openxmlformats-officedocument.oleObject"/>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embeddings/Microsoft_Equation5.bin" ContentType="application/vnd.openxmlformats-officedocument.oleObject"/>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embeddings/Microsoft_Equation4.bin" ContentType="application/vnd.openxmlformats-officedocument.oleObject"/>
  <Override PartName="/ppt/embeddings/Microsoft_Equation15.bin" ContentType="application/vnd.openxmlformats-officedocument.oleObject"/>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slides/slide4.xml" ContentType="application/vnd.openxmlformats-officedocument.presentationml.slide+xml"/>
  <Override PartName="/ppt/notesSlides/notesSlide22.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embeddings/oleObject6.bin" ContentType="application/vnd.openxmlformats-officedocument.oleObject"/>
  <Override PartName="/ppt/notesSlides/notesSlide14.xml" ContentType="application/vnd.openxmlformats-officedocument.presentationml.notesSlide+xml"/>
  <Override PartName="/ppt/notesSlides/notesSlide6.xml" ContentType="application/vnd.openxmlformats-officedocument.presentationml.notesSlide+xml"/>
  <Override PartName="/ppt/embeddings/Microsoft_Equation3.bin" ContentType="application/vnd.openxmlformats-officedocument.oleObject"/>
  <Override PartName="/ppt/presProps.xml" ContentType="application/vnd.openxmlformats-officedocument.presentationml.presProps+xml"/>
  <Override PartName="/ppt/embeddings/Microsoft_Equation14.bin" ContentType="application/vnd.openxmlformats-officedocument.oleObject"/>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embeddings/oleObject5.bin" ContentType="application/vnd.openxmlformats-officedocument.oleObject"/>
  <Override PartName="/ppt/notesSlides/notesSlide13.xml" ContentType="application/vnd.openxmlformats-officedocument.presentationml.notesSlide+xml"/>
  <Override PartName="/ppt/embeddings/Microsoft_Equation9.bin" ContentType="application/vnd.openxmlformats-officedocument.oleObject"/>
  <Override PartName="/ppt/notesSlides/notesSlide5.xml" ContentType="application/vnd.openxmlformats-officedocument.presentationml.notesSlide+xml"/>
  <Override PartName="/ppt/embeddings/Microsoft_Equation2.bin" ContentType="application/vnd.openxmlformats-officedocument.oleObject"/>
  <Override PartName="/ppt/embeddings/Microsoft_Equation13.bin" ContentType="application/vnd.openxmlformats-officedocument.oleObject"/>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embeddings/oleObject4.bin" ContentType="application/vnd.openxmlformats-officedocument.oleObject"/>
  <Override PartName="/ppt/notesSlides/notesSlide12.xml" ContentType="application/vnd.openxmlformats-officedocument.presentationml.notesSlide+xml"/>
  <Default Extension="wmf" ContentType="image/x-wmf"/>
  <Override PartName="/ppt/embeddings/Microsoft_Equation8.bin" ContentType="application/vnd.openxmlformats-officedocument.oleObject"/>
  <Override PartName="/docProps/app.xml" ContentType="application/vnd.openxmlformats-officedocument.extended-properties+xml"/>
  <Override PartName="/ppt/notesSlides/notesSlide4.xml" ContentType="application/vnd.openxmlformats-officedocument.presentationml.notesSlide+xml"/>
  <Override PartName="/ppt/embeddings/Microsoft_Equation1.bin" ContentType="application/vnd.openxmlformats-officedocument.oleObject"/>
  <Override PartName="/ppt/embeddings/Microsoft_Equation12.bin" ContentType="application/vnd.openxmlformats-officedocument.oleObject"/>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Override PartName="/ppt/embeddings/oleObject3.bin" ContentType="application/vnd.openxmlformats-officedocument.oleObject"/>
  <Override PartName="/ppt/notesSlides/notesSlide11.xml" ContentType="application/vnd.openxmlformats-officedocument.presentationml.notesSlide+xml"/>
  <Override PartName="/ppt/embeddings/Microsoft_Equation7.bin" ContentType="application/vnd.openxmlformats-officedocument.oleObject"/>
  <Override PartName="/ppt/notesSlides/notesSlide3.xml" ContentType="application/vnd.openxmlformats-officedocument.presentationml.notesSlide+xml"/>
  <Override PartName="/ppt/embeddings/Microsoft_Equation11.bin" ContentType="application/vnd.openxmlformats-officedocument.oleObject"/>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embeddings/oleObject9.bin" ContentType="application/vnd.openxmlformats-officedocument.oleObject"/>
  <Override PartName="/ppt/embeddings/oleObject2.bin" ContentType="application/vnd.openxmlformats-officedocument.oleObject"/>
  <Override PartName="/ppt/embeddings/Microsoft_Equation6.bin" ContentType="application/vnd.openxmlformats-officedocument.oleObject"/>
  <Override PartName="/ppt/notesSlides/notesSlide2.xml" ContentType="application/vnd.openxmlformats-officedocument.presentationml.notesSlide+xml"/>
  <Override PartName="/ppt/slides/slide29.xml" ContentType="application/vnd.openxmlformats-officedocument.presentationml.slide+xml"/>
  <Override PartName="/ppt/embeddings/Microsoft_Equation10.bin" ContentType="application/vnd.openxmlformats-officedocument.oleObject"/>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notesSlides/notesSlide24.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1"/>
  </p:notesMasterIdLst>
  <p:sldIdLst>
    <p:sldId id="256" r:id="rId2"/>
    <p:sldId id="257" r:id="rId3"/>
    <p:sldId id="259" r:id="rId4"/>
    <p:sldId id="260" r:id="rId5"/>
    <p:sldId id="282" r:id="rId6"/>
    <p:sldId id="283" r:id="rId7"/>
    <p:sldId id="284" r:id="rId8"/>
    <p:sldId id="286" r:id="rId9"/>
    <p:sldId id="261" r:id="rId10"/>
    <p:sldId id="262" r:id="rId11"/>
    <p:sldId id="263" r:id="rId12"/>
    <p:sldId id="264" r:id="rId13"/>
    <p:sldId id="265" r:id="rId14"/>
    <p:sldId id="266" r:id="rId15"/>
    <p:sldId id="285" r:id="rId16"/>
    <p:sldId id="267" r:id="rId17"/>
    <p:sldId id="268" r:id="rId18"/>
    <p:sldId id="269" r:id="rId19"/>
    <p:sldId id="270" r:id="rId20"/>
    <p:sldId id="274" r:id="rId21"/>
    <p:sldId id="271" r:id="rId22"/>
    <p:sldId id="276" r:id="rId23"/>
    <p:sldId id="273" r:id="rId24"/>
    <p:sldId id="277" r:id="rId25"/>
    <p:sldId id="278" r:id="rId26"/>
    <p:sldId id="279" r:id="rId27"/>
    <p:sldId id="280" r:id="rId28"/>
    <p:sldId id="281" r:id="rId29"/>
    <p:sldId id="28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61986" autoAdjust="0"/>
  </p:normalViewPr>
  <p:slideViewPr>
    <p:cSldViewPr snapToGrid="0" snapToObjects="1">
      <p:cViewPr varScale="1">
        <p:scale>
          <a:sx n="57" d="100"/>
          <a:sy n="57" d="100"/>
        </p:scale>
        <p:origin x="-152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emf"/><Relationship Id="rId4" Type="http://schemas.openxmlformats.org/officeDocument/2006/relationships/image" Target="../media/image25.emf"/><Relationship Id="rId1" Type="http://schemas.openxmlformats.org/officeDocument/2006/relationships/image" Target="../media/image22.emf"/><Relationship Id="rId2" Type="http://schemas.openxmlformats.org/officeDocument/2006/relationships/image" Target="../media/image23.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emf"/><Relationship Id="rId4" Type="http://schemas.openxmlformats.org/officeDocument/2006/relationships/image" Target="../media/image29.emf"/><Relationship Id="rId1" Type="http://schemas.openxmlformats.org/officeDocument/2006/relationships/image" Target="../media/image26.emf"/><Relationship Id="rId2" Type="http://schemas.openxmlformats.org/officeDocument/2006/relationships/image" Target="../media/image2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png"/><Relationship Id="rId2" Type="http://schemas.openxmlformats.org/officeDocument/2006/relationships/image" Target="../media/image3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 Id="rId2"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emf"/><Relationship Id="rId4" Type="http://schemas.openxmlformats.org/officeDocument/2006/relationships/image" Target="../media/image21.emf"/><Relationship Id="rId1" Type="http://schemas.openxmlformats.org/officeDocument/2006/relationships/image" Target="../media/image18.emf"/><Relationship Id="rId2"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C0CC2-F3BE-D342-A722-41AC8DDC826B}" type="datetimeFigureOut">
              <a:rPr lang="en-US" smtClean="0"/>
              <a:pPr/>
              <a:t>7/8/12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5E0D2-FCBD-C840-A9FC-5A0A767E84EE}"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909688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F5E0D2-FCBD-C840-A9FC-5A0A767E84E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defTabSz="457200" eaLnBrk="1" hangingPunct="1"/>
            <a:fld id="{5B145BB3-400A-E242-A32B-B67F81B8C117}" type="slidenum">
              <a:rPr lang="en-US" sz="1200">
                <a:latin typeface="Calibri" charset="0"/>
                <a:ea typeface="ＭＳ Ｐゴシック" charset="-128"/>
                <a:cs typeface="ＭＳ Ｐゴシック" charset="-128"/>
              </a:rPr>
              <a:pPr algn="r" defTabSz="457200" eaLnBrk="1" hangingPunct="1"/>
              <a:t>10</a:t>
            </a:fld>
            <a:endParaRPr lang="en-US" sz="1200">
              <a:latin typeface="Calibri" charset="0"/>
              <a:ea typeface="ＭＳ Ｐゴシック" charset="-128"/>
              <a:cs typeface="ＭＳ Ｐゴシック" charset="-128"/>
            </a:endParaRPr>
          </a:p>
        </p:txBody>
      </p:sp>
      <p:sp>
        <p:nvSpPr>
          <p:cNvPr id="56323" name="Rectangle 2"/>
          <p:cNvSpPr>
            <a:spLocks noGrp="1" noRot="1" noChangeAspect="1" noChangeArrowheads="1" noTextEdit="1"/>
          </p:cNvSpPr>
          <p:nvPr>
            <p:ph type="sldImg"/>
          </p:nvPr>
        </p:nvSpPr>
        <p:spPr>
          <a:xfrm>
            <a:off x="1144588" y="687388"/>
            <a:ext cx="4570412" cy="3427412"/>
          </a:xfrm>
          <a:ln/>
        </p:spPr>
      </p:sp>
      <p:sp>
        <p:nvSpPr>
          <p:cNvPr id="56324" name="Rectangle 3"/>
          <p:cNvSpPr>
            <a:spLocks noGrp="1" noChangeArrowheads="1"/>
          </p:cNvSpPr>
          <p:nvPr>
            <p:ph type="body" idx="1"/>
          </p:nvPr>
        </p:nvSpPr>
        <p:spPr>
          <a:xfrm>
            <a:off x="685800" y="4344988"/>
            <a:ext cx="5486400" cy="4113212"/>
          </a:xfrm>
          <a:noFill/>
          <a:ln/>
        </p:spPr>
        <p:txBody>
          <a:bodyPr/>
          <a:lstStyle/>
          <a:p>
            <a:pPr defTabSz="457200" eaLnBrk="1" hangingPunct="1"/>
            <a:r>
              <a:rPr lang="en-US" dirty="0" smtClean="0">
                <a:ea typeface="ヒラギノ角ゴ Pro W3" charset="-128"/>
                <a:cs typeface="ヒラギノ角ゴ Pro W3" charset="-128"/>
              </a:rPr>
              <a:t>Answer to previous concept</a:t>
            </a:r>
            <a:r>
              <a:rPr lang="en-US" baseline="0" dirty="0" smtClean="0">
                <a:ea typeface="ヒラギノ角ゴ Pro W3" charset="-128"/>
                <a:cs typeface="ヒラギノ角ゴ Pro W3" charset="-128"/>
              </a:rPr>
              <a:t> test (R9)</a:t>
            </a:r>
            <a:endParaRPr lang="en-US" dirty="0">
              <a:ea typeface="ヒラギノ角ゴ Pro W3" charset="-128"/>
              <a:cs typeface="ヒラギノ角ゴ Pro W3" charset="-128"/>
              <a:sym typeface="Wingdings" charset="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a:lstStyle/>
          <a:p>
            <a:fld id="{0205B63D-792A-0140-9BCB-4ED1C86F4449}" type="slidenum">
              <a:rPr lang="en-US">
                <a:latin typeface="Calibri" charset="0"/>
                <a:ea typeface="ＭＳ Ｐゴシック" charset="-128"/>
                <a:cs typeface="ＭＳ Ｐゴシック" charset="-128"/>
              </a:rPr>
              <a:pPr/>
              <a:t>11</a:t>
            </a:fld>
            <a:endParaRPr lang="en-US">
              <a:latin typeface="Calibri" charset="0"/>
              <a:ea typeface="ＭＳ Ｐゴシック" charset="-128"/>
              <a:cs typeface="ＭＳ Ｐゴシック" charset="-128"/>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a:lstStyle/>
          <a:p>
            <a:pPr eaLnBrk="1" hangingPunct="1"/>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MATH/ PHYSICS</a:t>
            </a:r>
            <a:endParaRPr lang="en-US" dirty="0" smtClean="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CORRECT </a:t>
            </a:r>
            <a:r>
              <a:rPr lang="en-US" dirty="0">
                <a:latin typeface="Arial" charset="0"/>
                <a:ea typeface="ヒラギノ角ゴ Pro W3" charset="-128"/>
                <a:cs typeface="ヒラギノ角ゴ Pro W3" charset="-128"/>
              </a:rPr>
              <a:t>ANSWER: </a:t>
            </a:r>
            <a:r>
              <a:rPr lang="en-US" dirty="0" smtClean="0">
                <a:latin typeface="Arial" charset="0"/>
                <a:ea typeface="ヒラギノ角ゴ Pro W3" charset="-128"/>
                <a:cs typeface="ヒラギノ角ゴ Pro W3" charset="-128"/>
              </a:rPr>
              <a:t>E</a:t>
            </a:r>
          </a:p>
          <a:p>
            <a:pPr eaLnBrk="1" hangingPunct="1"/>
            <a:r>
              <a:rPr lang="en-US" dirty="0" smtClean="0">
                <a:latin typeface="Arial" charset="0"/>
                <a:ea typeface="ヒラギノ角ゴ Pro W3" charset="-128"/>
                <a:cs typeface="ヒラギノ角ゴ Pro W3" charset="-128"/>
              </a:rPr>
              <a:t>_______________________________</a:t>
            </a:r>
            <a:endParaRPr lang="en-US" dirty="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Physics </a:t>
            </a:r>
            <a:r>
              <a:rPr lang="en-US" dirty="0">
                <a:latin typeface="Arial" charset="0"/>
                <a:ea typeface="ヒラギノ角ゴ Pro W3" charset="-128"/>
                <a:cs typeface="ヒラギノ角ゴ Pro W3" charset="-128"/>
              </a:rPr>
              <a:t>3320, </a:t>
            </a:r>
            <a:r>
              <a:rPr lang="en-US" dirty="0" smtClean="0">
                <a:latin typeface="Arial" charset="0"/>
                <a:ea typeface="ヒラギノ角ゴ Pro W3" charset="-128"/>
                <a:cs typeface="ヒラギノ角ゴ Pro W3" charset="-128"/>
              </a:rPr>
              <a:t>Fa11</a:t>
            </a:r>
            <a:r>
              <a:rPr lang="en-US" baseline="0" dirty="0">
                <a:latin typeface="Arial" charset="0"/>
                <a:ea typeface="ヒラギノ角ゴ Pro W3" charset="-128"/>
                <a:cs typeface="ヒラギノ角ゴ Pro W3" charset="-128"/>
              </a:rPr>
              <a:t> </a:t>
            </a:r>
            <a:r>
              <a:rPr lang="en-US" baseline="0" dirty="0" smtClean="0">
                <a:latin typeface="Arial" charset="0"/>
                <a:ea typeface="ヒラギノ角ゴ Pro W3" charset="-128"/>
                <a:cs typeface="ヒラギノ角ゴ Pro W3" charset="-128"/>
              </a:rPr>
              <a:t>(SJP)</a:t>
            </a:r>
            <a:r>
              <a:rPr lang="en-US" dirty="0" smtClean="0">
                <a:latin typeface="Arial" charset="0"/>
                <a:ea typeface="ヒラギノ角ゴ Pro W3" charset="-128"/>
                <a:cs typeface="ヒラギノ角ゴ Pro W3" charset="-128"/>
              </a:rPr>
              <a:t> </a:t>
            </a:r>
            <a:r>
              <a:rPr lang="en-US" dirty="0">
                <a:latin typeface="Arial" charset="0"/>
                <a:ea typeface="ヒラギノ角ゴ Pro W3" charset="-128"/>
                <a:cs typeface="ヒラギノ角ゴ Pro W3" charset="-128"/>
              </a:rPr>
              <a:t>Lecture </a:t>
            </a:r>
            <a:r>
              <a:rPr lang="en-US" dirty="0" smtClean="0">
                <a:latin typeface="Arial" charset="0"/>
                <a:ea typeface="ヒラギノ角ゴ Pro W3" charset="-128"/>
                <a:cs typeface="ヒラギノ角ゴ Pro W3" charset="-128"/>
              </a:rPr>
              <a:t>2</a:t>
            </a:r>
            <a:endParaRPr lang="en-US" dirty="0">
              <a:latin typeface="Arial" charset="0"/>
              <a:ea typeface="ヒラギノ角ゴ Pro W3" charset="-128"/>
              <a:cs typeface="ヒラギノ角ゴ Pro W3" charset="-128"/>
            </a:endParaRPr>
          </a:p>
          <a:p>
            <a:pPr eaLnBrk="1" hangingPunct="1"/>
            <a:r>
              <a:rPr lang="en-US" dirty="0">
                <a:latin typeface="Arial" charset="0"/>
                <a:ea typeface="ヒラギノ角ゴ Pro W3" charset="-128"/>
                <a:cs typeface="ヒラギノ角ゴ Pro W3" charset="-128"/>
              </a:rPr>
              <a:t>27, 0, 23, 18, [32</a:t>
            </a:r>
            <a:r>
              <a:rPr lang="en-US" dirty="0" smtClean="0">
                <a:latin typeface="Arial" charset="0"/>
                <a:ea typeface="ヒラギノ角ゴ Pro W3" charset="-128"/>
                <a:cs typeface="ヒラギノ角ゴ Pro W3" charset="-128"/>
              </a:rPr>
              <a:t>]</a:t>
            </a:r>
          </a:p>
          <a:p>
            <a:pPr eaLnBrk="1" hangingPunct="1"/>
            <a:r>
              <a:rPr lang="en-US" dirty="0" smtClean="0">
                <a:latin typeface="Arial" charset="0"/>
                <a:ea typeface="ヒラギノ角ゴ Pro W3" charset="-128"/>
                <a:cs typeface="ヒラギノ角ゴ Pro W3" charset="-128"/>
              </a:rPr>
              <a:t>_______________________________</a:t>
            </a:r>
            <a:br>
              <a:rPr lang="en-US" dirty="0" smtClean="0">
                <a:latin typeface="Arial" charset="0"/>
                <a:ea typeface="ヒラギノ角ゴ Pro W3" charset="-128"/>
                <a:cs typeface="ヒラギノ角ゴ Pro W3" charset="-128"/>
              </a:rPr>
            </a:br>
            <a:r>
              <a:rPr lang="en-US" b="1" dirty="0" smtClean="0">
                <a:latin typeface="Arial" charset="0"/>
                <a:ea typeface="ヒラギノ角ゴ Pro W3" charset="-128"/>
                <a:cs typeface="ヒラギノ角ゴ Pro W3" charset="-128"/>
              </a:rPr>
              <a:t>Fall 2011 Comments</a:t>
            </a:r>
            <a:endParaRPr lang="en-US" b="1" dirty="0">
              <a:latin typeface="Arial" charset="0"/>
              <a:ea typeface="ヒラギノ角ゴ Pro W3" charset="-128"/>
              <a:cs typeface="ヒラギノ角ゴ Pro W3" charset="-128"/>
            </a:endParaRPr>
          </a:p>
          <a:p>
            <a:pPr eaLnBrk="1" hangingPunct="1"/>
            <a:r>
              <a:rPr lang="en-US" dirty="0">
                <a:latin typeface="Arial" charset="0"/>
                <a:ea typeface="ヒラギノ角ゴ Pro W3" charset="-128"/>
                <a:cs typeface="ヒラギノ角ゴ Pro W3" charset="-128"/>
              </a:rPr>
              <a:t>See notes below. Began pulling on</a:t>
            </a:r>
            <a:r>
              <a:rPr lang="en-US" baseline="0" dirty="0">
                <a:latin typeface="Arial" charset="0"/>
                <a:ea typeface="ヒラギノ角ゴ Pro W3" charset="-128"/>
                <a:cs typeface="ヒラギノ角ゴ Pro W3" charset="-128"/>
              </a:rPr>
              <a:t> fact that</a:t>
            </a:r>
            <a:r>
              <a:rPr lang="en-US" dirty="0">
                <a:latin typeface="Arial" charset="0"/>
                <a:ea typeface="ヒラギノ角ゴ Pro W3" charset="-128"/>
                <a:cs typeface="ヒラギノ角ゴ Pro W3" charset="-128"/>
              </a:rPr>
              <a:t> curly R = r-r’, and we need x component, so A is correct, Then discussed</a:t>
            </a:r>
            <a:r>
              <a:rPr lang="en-US" baseline="0" dirty="0">
                <a:latin typeface="Arial" charset="0"/>
                <a:ea typeface="ヒラギノ角ゴ Pro W3" charset="-128"/>
                <a:cs typeface="ヒラギノ角ゴ Pro W3" charset="-128"/>
              </a:rPr>
              <a:t> fact that you CAN choose phi’ if you like (and mix it up with </a:t>
            </a:r>
            <a:r>
              <a:rPr lang="en-US" baseline="0" dirty="0" err="1">
                <a:latin typeface="Arial" charset="0"/>
                <a:ea typeface="ヒラギノ角ゴ Pro W3" charset="-128"/>
                <a:cs typeface="ヒラギノ角ゴ Pro W3" charset="-128"/>
              </a:rPr>
              <a:t>x,y,z</a:t>
            </a:r>
            <a:r>
              <a:rPr lang="en-US" baseline="0" dirty="0">
                <a:latin typeface="Arial" charset="0"/>
                <a:ea typeface="ヒラギノ角ゴ Pro W3" charset="-128"/>
                <a:cs typeface="ヒラギノ角ゴ Pro W3" charset="-128"/>
              </a:rPr>
              <a:t>, even!) So C is good too. Pointed out unit issue of B and D, and discussed what D is (</a:t>
            </a:r>
            <a:r>
              <a:rPr lang="en-US" baseline="0" dirty="0" smtClean="0">
                <a:latin typeface="Arial" charset="0"/>
                <a:ea typeface="ヒラギノ角ゴ Pro W3" charset="-128"/>
                <a:cs typeface="ヒラギノ角ゴ Pro W3" charset="-128"/>
              </a:rPr>
              <a:t>it’s the x-component of </a:t>
            </a:r>
            <a:r>
              <a:rPr lang="en-US" baseline="0" dirty="0">
                <a:latin typeface="Arial" charset="0"/>
                <a:ea typeface="ヒラギノ角ゴ Pro W3" charset="-128"/>
                <a:cs typeface="ヒラギノ角ゴ Pro W3" charset="-128"/>
              </a:rPr>
              <a:t>curly </a:t>
            </a:r>
            <a:r>
              <a:rPr lang="en-US" baseline="0" dirty="0" err="1">
                <a:latin typeface="Arial" charset="0"/>
                <a:ea typeface="ヒラギノ角ゴ Pro W3" charset="-128"/>
                <a:cs typeface="ヒラギノ角ゴ Pro W3" charset="-128"/>
              </a:rPr>
              <a:t>R</a:t>
            </a:r>
            <a:r>
              <a:rPr lang="en-US" baseline="0" dirty="0">
                <a:latin typeface="Arial" charset="0"/>
                <a:ea typeface="ヒラギノ角ゴ Pro W3" charset="-128"/>
                <a:cs typeface="ヒラギノ角ゴ Pro W3" charset="-128"/>
              </a:rPr>
              <a:t> </a:t>
            </a:r>
            <a:r>
              <a:rPr lang="en-US" baseline="0" dirty="0" smtClean="0">
                <a:latin typeface="Arial" charset="0"/>
                <a:ea typeface="ヒラギノ角ゴ Pro W3" charset="-128"/>
                <a:cs typeface="ヒラギノ角ゴ Pro W3" charset="-128"/>
              </a:rPr>
              <a:t>hat)  </a:t>
            </a:r>
            <a:endParaRPr lang="en-US" dirty="0">
              <a:latin typeface="Arial" charset="0"/>
              <a:ea typeface="ヒラギノ角ゴ Pro W3" charset="-128"/>
              <a:cs typeface="ヒラギノ角ゴ Pro W3" charset="-128"/>
            </a:endParaRPr>
          </a:p>
          <a:p>
            <a:pPr eaLnBrk="1" hangingPunct="1"/>
            <a:endParaRPr lang="en-US" dirty="0" smtClean="0">
              <a:latin typeface="Arial" charset="0"/>
              <a:ea typeface="ヒラギノ角ゴ Pro W3" charset="-128"/>
              <a:cs typeface="ヒラギノ角ゴ Pro W3"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ea typeface="ヒラギノ角ゴ Pro W3" charset="-128"/>
                <a:cs typeface="ヒラギノ角ゴ Pro W3" charset="-128"/>
              </a:rPr>
              <a:t>LA/TA</a:t>
            </a:r>
            <a:r>
              <a:rPr lang="en-US" baseline="0" dirty="0" smtClean="0">
                <a:latin typeface="Arial" charset="0"/>
                <a:ea typeface="ヒラギノ角ゴ Pro W3" charset="-128"/>
                <a:cs typeface="ヒラギノ角ゴ Pro W3" charset="-128"/>
              </a:rPr>
              <a:t> NOTES: </a:t>
            </a:r>
            <a:r>
              <a:rPr lang="en-US" sz="1200" kern="1200" baseline="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ost students chose a response that was correct – 32% voted that more than one was correct, 18% chose the expression for the unit vector.</a:t>
            </a:r>
            <a:endParaRPr lang="en-US" dirty="0" smtClean="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a:t>
            </a:r>
          </a:p>
          <a:p>
            <a:pPr eaLnBrk="1" hangingPunct="1"/>
            <a:r>
              <a:rPr lang="en-US" dirty="0" smtClean="0">
                <a:latin typeface="Arial" charset="0"/>
                <a:ea typeface="ヒラギノ角ゴ Pro W3" charset="-128"/>
                <a:cs typeface="ヒラギノ角ゴ Pro W3" charset="-128"/>
              </a:rPr>
              <a:t>USED </a:t>
            </a:r>
            <a:r>
              <a:rPr lang="en-US" dirty="0">
                <a:latin typeface="Arial" charset="0"/>
                <a:ea typeface="ヒラギノ角ゴ Pro W3" charset="-128"/>
                <a:cs typeface="ヒラギノ角ゴ Pro W3" charset="-128"/>
              </a:rPr>
              <a:t>IN:</a:t>
            </a:r>
          </a:p>
          <a:p>
            <a:pPr eaLnBrk="1" hangingPunct="1"/>
            <a:r>
              <a:rPr lang="en-US" dirty="0">
                <a:latin typeface="Arial" charset="0"/>
                <a:ea typeface="ヒラギノ角ゴ Pro W3" charset="-128"/>
                <a:cs typeface="ヒラギノ角ゴ Pro W3" charset="-128"/>
              </a:rPr>
              <a:t>LECTURE NUMBER: SKIPPED</a:t>
            </a:r>
          </a:p>
          <a:p>
            <a:pPr eaLnBrk="1" hangingPunct="1"/>
            <a:r>
              <a:rPr lang="en-US" dirty="0">
                <a:latin typeface="Arial" charset="0"/>
                <a:ea typeface="ヒラギノ角ゴ Pro W3" charset="-128"/>
                <a:cs typeface="ヒラギノ角ゴ Pro W3" charset="-128"/>
              </a:rPr>
              <a:t>STUDENT RESPONSES:</a:t>
            </a:r>
          </a:p>
          <a:p>
            <a:pPr eaLnBrk="1" hangingPunct="1"/>
            <a:r>
              <a:rPr lang="en-US" b="1" dirty="0">
                <a:latin typeface="Arial" charset="0"/>
                <a:ea typeface="ヒラギノ角ゴ Pro W3" charset="-128"/>
                <a:cs typeface="ヒラギノ角ゴ Pro W3" charset="-128"/>
              </a:rPr>
              <a:t>INSTRUCTOR NOTES: </a:t>
            </a:r>
            <a:r>
              <a:rPr lang="en-US" dirty="0">
                <a:latin typeface="Arial" charset="0"/>
                <a:ea typeface="ヒラギノ角ゴ Pro W3" charset="-128"/>
                <a:cs typeface="ヒラギノ角ゴ Pro W3" charset="-128"/>
              </a:rPr>
              <a:t>(Skipped, but I think it would be fine) They struggled (all term!) with curly R! </a:t>
            </a:r>
          </a:p>
          <a:p>
            <a:pPr eaLnBrk="1" hangingPunct="1"/>
            <a:r>
              <a:rPr lang="en-US" dirty="0">
                <a:latin typeface="Arial" charset="0"/>
                <a:ea typeface="ヒラギノ角ゴ Pro W3" charset="-128"/>
                <a:cs typeface="ヒラギノ角ゴ Pro W3" charset="-128"/>
              </a:rPr>
              <a:t>Used in 3320,</a:t>
            </a:r>
            <a:r>
              <a:rPr lang="en-US" baseline="0" dirty="0" smtClean="0">
                <a:latin typeface="Arial" charset="0"/>
                <a:ea typeface="ヒラギノ角ゴ Pro W3" charset="-128"/>
                <a:cs typeface="ヒラギノ角ゴ Pro W3" charset="-128"/>
              </a:rPr>
              <a:t> Sp09, </a:t>
            </a:r>
            <a:r>
              <a:rPr lang="en-US" baseline="0" dirty="0">
                <a:latin typeface="Arial" charset="0"/>
                <a:ea typeface="ヒラギノ角ゴ Pro W3" charset="-128"/>
                <a:cs typeface="ヒラギノ角ゴ Pro W3" charset="-128"/>
              </a:rPr>
              <a:t>Lecture #1, (Kinney), 44, 0, 12, 4, </a:t>
            </a:r>
            <a:r>
              <a:rPr lang="en-US" b="1" baseline="0" dirty="0">
                <a:latin typeface="Arial" charset="0"/>
                <a:ea typeface="ヒラギノ角ゴ Pro W3" charset="-128"/>
                <a:cs typeface="ヒラギノ角ゴ Pro W3" charset="-128"/>
              </a:rPr>
              <a:t>[[40]]</a:t>
            </a:r>
            <a:endParaRPr lang="en-US" b="1" dirty="0">
              <a:latin typeface="Arial" charset="0"/>
              <a:ea typeface="ヒラギノ角ゴ Pro W3" charset="-128"/>
              <a:cs typeface="ヒラギノ角ゴ Pro W3" charset="-128"/>
            </a:endParaRPr>
          </a:p>
          <a:p>
            <a:pPr eaLnBrk="1" hangingPunct="1"/>
            <a:r>
              <a:rPr lang="en-US" dirty="0">
                <a:latin typeface="Arial" charset="0"/>
                <a:ea typeface="ヒラギノ角ゴ Pro W3" charset="-128"/>
                <a:cs typeface="ヒラギノ角ゴ Pro W3" charset="-128"/>
              </a:rPr>
              <a:t>WRITTEN BY:  Steven Pollock (CU-Boulder)</a:t>
            </a:r>
          </a:p>
          <a:p>
            <a:pPr eaLnBrk="1" hangingPunct="1"/>
            <a:endParaRPr lang="en-US" dirty="0">
              <a:latin typeface="Arial" charset="0"/>
              <a:ea typeface="ヒラギノ角ゴ Pro W3" charset="-128"/>
              <a:cs typeface="ヒラギノ角ゴ Pro W3" charset="-128"/>
            </a:endParaRPr>
          </a:p>
          <a:p>
            <a:pPr eaLnBrk="1" hangingPunct="1"/>
            <a:r>
              <a:rPr lang="en-US" dirty="0">
                <a:latin typeface="Arial" charset="0"/>
                <a:ea typeface="ヒラギノ角ゴ Pro W3" charset="-128"/>
                <a:cs typeface="ヒラギノ角ゴ Pro W3" charset="-128"/>
              </a:rPr>
              <a:t>It’s a little mean, because E is the correct answer. Although the notation is not specified in the statement,</a:t>
            </a:r>
            <a:r>
              <a:rPr lang="en-US" baseline="0" dirty="0">
                <a:latin typeface="Arial" charset="0"/>
                <a:ea typeface="ヒラギノ角ゴ Pro W3" charset="-128"/>
                <a:cs typeface="ヒラギノ角ゴ Pro W3" charset="-128"/>
              </a:rPr>
              <a:t> a reasonable interpretation of “phi’” allows both A and C to be the correct answer. (thus, E)  </a:t>
            </a:r>
            <a:endParaRPr lang="en-US" dirty="0">
              <a:latin typeface="Arial" charset="0"/>
              <a:ea typeface="ヒラギノ角ゴ Pro W3" charset="-128"/>
              <a:cs typeface="ヒラギノ角ゴ Pro W3"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r>
              <a:rPr lang="en-US" dirty="0" smtClean="0">
                <a:ea typeface="ヒラギノ角ゴ Pro W3" charset="-128"/>
                <a:cs typeface="ヒラギノ角ゴ Pro W3" charset="-128"/>
              </a:rPr>
              <a:t>Class: CONCEPTUAL</a:t>
            </a:r>
          </a:p>
          <a:p>
            <a:r>
              <a:rPr lang="en-US" dirty="0" smtClean="0">
                <a:ea typeface="ヒラギノ角ゴ Pro W3" charset="-128"/>
                <a:cs typeface="ヒラギノ角ゴ Pro W3" charset="-128"/>
              </a:rPr>
              <a:t>CORRECT ANSWER:  B. </a:t>
            </a:r>
          </a:p>
          <a:p>
            <a:r>
              <a:rPr lang="en-US" dirty="0" smtClean="0">
                <a:ea typeface="ヒラギノ角ゴ Pro W3" charset="-128"/>
                <a:cs typeface="ヒラギノ角ゴ Pro W3" charset="-128"/>
              </a:rPr>
              <a:t>_______________________________</a:t>
            </a:r>
          </a:p>
          <a:p>
            <a:r>
              <a:rPr lang="en-US" dirty="0" smtClean="0">
                <a:ea typeface="ヒラギノ角ゴ Pro W3" charset="-128"/>
                <a:cs typeface="ヒラギノ角ゴ Pro W3" charset="-128"/>
              </a:rPr>
              <a:t>Physics 3320, Fa11 (SJP)</a:t>
            </a:r>
            <a:r>
              <a:rPr lang="en-US" baseline="0" dirty="0" smtClean="0">
                <a:ea typeface="ヒラギノ角ゴ Pro W3" charset="-128"/>
                <a:cs typeface="ヒラギノ角ゴ Pro W3" charset="-128"/>
              </a:rPr>
              <a:t> </a:t>
            </a:r>
            <a:r>
              <a:rPr lang="en-US" dirty="0" smtClean="0">
                <a:ea typeface="ヒラギノ角ゴ Pro W3" charset="-128"/>
                <a:cs typeface="ヒラギノ角ゴ Pro W3" charset="-128"/>
              </a:rPr>
              <a:t>Lecture 3</a:t>
            </a:r>
          </a:p>
          <a:p>
            <a:r>
              <a:rPr lang="en-US" baseline="0" dirty="0" smtClean="0">
                <a:ea typeface="ヒラギノ角ゴ Pro W3" charset="-128"/>
                <a:cs typeface="ヒラギノ角ゴ Pro W3" charset="-128"/>
              </a:rPr>
              <a:t>(</a:t>
            </a:r>
            <a:r>
              <a:rPr lang="en-US" baseline="0" dirty="0" err="1">
                <a:ea typeface="ヒラギノ角ゴ Pro W3" charset="-128"/>
                <a:cs typeface="ヒラギノ角ゴ Pro W3" charset="-128"/>
              </a:rPr>
              <a:t>Preclass</a:t>
            </a:r>
            <a:r>
              <a:rPr lang="en-US" baseline="0" dirty="0">
                <a:ea typeface="ヒラギノ角ゴ Pro W3" charset="-128"/>
                <a:cs typeface="ヒラギノ角ゴ Pro W3" charset="-128"/>
              </a:rPr>
              <a:t> question, moving into lecture)  Did mention convention that </a:t>
            </a:r>
            <a:r>
              <a:rPr lang="en-US" baseline="0" dirty="0" err="1">
                <a:ea typeface="ヒラギノ角ゴ Pro W3" charset="-128"/>
                <a:cs typeface="ヒラギノ角ゴ Pro W3" charset="-128"/>
              </a:rPr>
              <a:t>dA</a:t>
            </a:r>
            <a:r>
              <a:rPr lang="en-US" baseline="0" dirty="0">
                <a:ea typeface="ヒラギノ角ゴ Pro W3" charset="-128"/>
                <a:cs typeface="ヒラギノ角ゴ Pro W3" charset="-128"/>
              </a:rPr>
              <a:t> is “out”. </a:t>
            </a:r>
          </a:p>
          <a:p>
            <a:r>
              <a:rPr lang="en-US" baseline="0" dirty="0">
                <a:ea typeface="ヒラギノ角ゴ Pro W3" charset="-128"/>
                <a:cs typeface="ヒラギノ角ゴ Pro W3" charset="-128"/>
              </a:rPr>
              <a:t>About 67% had “B”, after a long time, then I opened it up to groups:</a:t>
            </a:r>
          </a:p>
          <a:p>
            <a:r>
              <a:rPr lang="en-US" baseline="0" dirty="0">
                <a:ea typeface="ヒラギノ角ゴ Pro W3" charset="-128"/>
                <a:cs typeface="ヒラギノ角ゴ Pro W3" charset="-128"/>
              </a:rPr>
              <a:t>4, [</a:t>
            </a:r>
            <a:r>
              <a:rPr lang="en-US" b="1" baseline="0" dirty="0">
                <a:ea typeface="ヒラギノ角ゴ Pro W3" charset="-128"/>
                <a:cs typeface="ヒラギノ角ゴ Pro W3" charset="-128"/>
              </a:rPr>
              <a:t>88]</a:t>
            </a:r>
            <a:r>
              <a:rPr lang="en-US" b="0" baseline="0" dirty="0">
                <a:ea typeface="ヒラギノ角ゴ Pro W3" charset="-128"/>
                <a:cs typeface="ヒラギノ角ゴ Pro W3" charset="-128"/>
              </a:rPr>
              <a:t>, 8,0,0</a:t>
            </a:r>
            <a:endParaRPr lang="en-US" baseline="0" dirty="0">
              <a:ea typeface="ヒラギノ角ゴ Pro W3" charset="-128"/>
              <a:cs typeface="ヒラギノ角ゴ Pro W3" charset="-128"/>
            </a:endParaRPr>
          </a:p>
          <a:p>
            <a:r>
              <a:rPr lang="en-US" baseline="0" dirty="0" smtClean="0">
                <a:ea typeface="ヒラギノ角ゴ Pro W3" charset="-128"/>
                <a:cs typeface="ヒラギノ角ゴ Pro W3" charset="-128"/>
              </a:rPr>
              <a:t>________________________________</a:t>
            </a:r>
          </a:p>
          <a:p>
            <a:r>
              <a:rPr lang="en-US" b="1" baseline="0" dirty="0" smtClean="0">
                <a:ea typeface="ヒラギノ角ゴ Pro W3" charset="-128"/>
                <a:cs typeface="ヒラギノ角ゴ Pro W3" charset="-128"/>
              </a:rPr>
              <a:t>Fall 2011 Comments</a:t>
            </a:r>
          </a:p>
          <a:p>
            <a:r>
              <a:rPr lang="en-US" baseline="0" dirty="0" smtClean="0">
                <a:ea typeface="ヒラギノ角ゴ Pro W3" charset="-128"/>
                <a:cs typeface="ヒラギノ角ゴ Pro W3" charset="-128"/>
              </a:rPr>
              <a:t>No </a:t>
            </a:r>
            <a:r>
              <a:rPr lang="en-US" baseline="0" dirty="0">
                <a:ea typeface="ヒラギノ角ゴ Pro W3" charset="-128"/>
                <a:cs typeface="ヒラギノ角ゴ Pro W3" charset="-128"/>
              </a:rPr>
              <a:t>problems, good clear discussion. (The “two methods” are really the same, you can argue total flux=0, but flux (A and B) are clearly +, so C must be -. Or you can draw field lines and notice that SOME go “in and out” of C, but some JUST go in. </a:t>
            </a:r>
          </a:p>
          <a:p>
            <a:endParaRPr lang="en-US" baseline="0" dirty="0">
              <a:ea typeface="ヒラギノ角ゴ Pro W3" charset="-128"/>
              <a:cs typeface="ヒラギノ角ゴ Pro W3" charset="-128"/>
            </a:endParaRPr>
          </a:p>
          <a:p>
            <a:r>
              <a:rPr lang="en-US" baseline="0" dirty="0">
                <a:ea typeface="ヒラギノ角ゴ Pro W3" charset="-128"/>
                <a:cs typeface="ヒラギノ角ゴ Pro W3" charset="-128"/>
              </a:rPr>
              <a:t>I also went on to ask them if the E field over in the shaded region is “diverging”. (Good discussion, lines are spreading out, but div=0. Used this to touch on the “magic” of the 1/r^2 </a:t>
            </a:r>
            <a:r>
              <a:rPr lang="en-US" baseline="0" dirty="0" err="1">
                <a:ea typeface="ヒラギノ角ゴ Pro W3" charset="-128"/>
                <a:cs typeface="ヒラギノ角ゴ Pro W3" charset="-128"/>
              </a:rPr>
              <a:t>rhat</a:t>
            </a:r>
            <a:r>
              <a:rPr lang="en-US" baseline="0" dirty="0">
                <a:ea typeface="ヒラギノ角ゴ Pro W3" charset="-128"/>
                <a:cs typeface="ヒラギノ角ゴ Pro W3" charset="-128"/>
              </a:rPr>
              <a:t> field, that’s the ONLY radial dependence that will have zero divergence everywhere...except the origin, of course) </a:t>
            </a:r>
          </a:p>
          <a:p>
            <a:endParaRPr lang="en-US" dirty="0" smtClean="0">
              <a:ea typeface="ヒラギノ角ゴ Pro W3" charset="-128"/>
              <a:cs typeface="ヒラギノ角ゴ Pro W3"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a typeface="ヒラギノ角ゴ Pro W3" charset="-128"/>
                <a:cs typeface="ヒラギノ角ゴ Pro W3" charset="-128"/>
              </a:rPr>
              <a:t>TA/LA</a:t>
            </a:r>
            <a:r>
              <a:rPr lang="en-US" baseline="0" dirty="0" smtClean="0">
                <a:ea typeface="ヒラギノ角ゴ Pro W3" charset="-128"/>
                <a:cs typeface="ヒラギノ角ゴ Pro W3" charset="-128"/>
              </a:rPr>
              <a:t> NOTES: </a:t>
            </a:r>
            <a:r>
              <a:rPr lang="en-US" sz="1200" kern="1200" dirty="0" smtClean="0">
                <a:solidFill>
                  <a:schemeClr val="tx1"/>
                </a:solidFill>
                <a:effectLst/>
                <a:latin typeface="+mn-lt"/>
                <a:ea typeface="+mn-ea"/>
                <a:cs typeface="+mn-cs"/>
              </a:rPr>
              <a:t>~2/3 correct before discussion – goes to 95% after discussion.  Overheard one student saying he felt like he remembered the answer being negative, so I wonder if they have seen this concept test before – get’s used in introductory E&amp;M.  First reasoning offered is correct: total flux is zero, and flux through tops is positive.  Steve offers as alternative reasoning to focus on flux through side itself, more inward flux on side closer to charge.  Paul suggested later that a possible discussion point would be to ask what happens if the location of the charge is changed.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a typeface="ヒラギノ角ゴ Pro W3" charset="-128"/>
                <a:cs typeface="ヒラギノ角ゴ Pro W3" charset="-128"/>
              </a:rPr>
              <a:t>==========================================</a:t>
            </a:r>
          </a:p>
          <a:p>
            <a:r>
              <a:rPr lang="en-US" dirty="0" smtClean="0">
                <a:ea typeface="ヒラギノ角ゴ Pro W3" charset="-128"/>
                <a:cs typeface="ヒラギノ角ゴ Pro W3" charset="-128"/>
              </a:rPr>
              <a:t>USED </a:t>
            </a:r>
            <a:r>
              <a:rPr lang="en-US" dirty="0">
                <a:ea typeface="ヒラギノ角ゴ Pro W3" charset="-128"/>
                <a:cs typeface="ヒラギノ角ゴ Pro W3" charset="-128"/>
              </a:rPr>
              <a:t>IN:  Fall 2008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and Spring 2008 (Pollock)</a:t>
            </a:r>
          </a:p>
          <a:p>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2, lecture 4). Pollock (Lecture 4)</a:t>
            </a:r>
          </a:p>
          <a:p>
            <a:r>
              <a:rPr lang="en-US" dirty="0">
                <a:ea typeface="ヒラギノ角ゴ Pro W3" charset="-128"/>
                <a:cs typeface="ヒラギノ角ゴ Pro W3" charset="-128"/>
              </a:rPr>
              <a:t>STUDENT RESPONSES: 2% </a:t>
            </a:r>
            <a:r>
              <a:rPr lang="en-US" b="1" dirty="0">
                <a:ea typeface="ヒラギノ角ゴ Pro W3" charset="-128"/>
                <a:cs typeface="ヒラギノ角ゴ Pro W3" charset="-128"/>
              </a:rPr>
              <a:t>[[90%]]</a:t>
            </a:r>
            <a:r>
              <a:rPr lang="en-US" dirty="0">
                <a:ea typeface="ヒラギノ角ゴ Pro W3" charset="-128"/>
                <a:cs typeface="ヒラギノ角ゴ Pro W3" charset="-128"/>
              </a:rPr>
              <a:t> 4% 4% 0% (FALL 2008)</a:t>
            </a:r>
          </a:p>
          <a:p>
            <a:r>
              <a:rPr lang="en-US" dirty="0">
                <a:ea typeface="ヒラギノ角ゴ Pro W3" charset="-128"/>
                <a:cs typeface="ヒラギノ角ゴ Pro W3" charset="-128"/>
              </a:rPr>
              <a:t>In </a:t>
            </a:r>
            <a:r>
              <a:rPr lang="en-US" dirty="0" err="1">
                <a:ea typeface="ヒラギノ角ゴ Pro W3" charset="-128"/>
                <a:cs typeface="ヒラギノ角ゴ Pro W3" charset="-128"/>
              </a:rPr>
              <a:t>Phys</a:t>
            </a:r>
            <a:r>
              <a:rPr lang="en-US" dirty="0">
                <a:ea typeface="ヒラギノ角ゴ Pro W3" charset="-128"/>
                <a:cs typeface="ヒラギノ角ゴ Pro W3" charset="-128"/>
              </a:rPr>
              <a:t> 3320, </a:t>
            </a:r>
            <a:r>
              <a:rPr lang="en-US" dirty="0" err="1">
                <a:ea typeface="ヒラギノ角ゴ Pro W3" charset="-128"/>
                <a:cs typeface="ヒラギノ角ゴ Pro W3" charset="-128"/>
              </a:rPr>
              <a:t>Sp</a:t>
            </a:r>
            <a:r>
              <a:rPr lang="en-US" dirty="0">
                <a:ea typeface="ヒラギノ角ゴ Pro W3" charset="-128"/>
                <a:cs typeface="ヒラギノ角ゴ Pro W3" charset="-128"/>
              </a:rPr>
              <a:t> 11 (Kinney)</a:t>
            </a:r>
            <a:r>
              <a:rPr lang="en-US" baseline="0" dirty="0">
                <a:ea typeface="ヒラギノ角ゴ Pro W3" charset="-128"/>
                <a:cs typeface="ヒラギノ角ゴ Pro W3" charset="-128"/>
              </a:rPr>
              <a:t> Lecture #1, 36, </a:t>
            </a:r>
            <a:r>
              <a:rPr lang="en-US" b="1" baseline="0" dirty="0">
                <a:ea typeface="ヒラギノ角ゴ Pro W3" charset="-128"/>
                <a:cs typeface="ヒラギノ角ゴ Pro W3" charset="-128"/>
              </a:rPr>
              <a:t>[[56]]</a:t>
            </a:r>
            <a:r>
              <a:rPr lang="en-US" baseline="0" dirty="0">
                <a:ea typeface="ヒラギノ角ゴ Pro W3" charset="-128"/>
                <a:cs typeface="ヒラギノ角ゴ Pro W3" charset="-128"/>
              </a:rPr>
              <a:t>, 8</a:t>
            </a:r>
            <a:endParaRPr lang="en-US" dirty="0">
              <a:ea typeface="ヒラギノ角ゴ Pro W3" charset="-128"/>
              <a:cs typeface="ヒラギノ角ゴ Pro W3" charset="-128"/>
            </a:endParaRPr>
          </a:p>
          <a:p>
            <a:r>
              <a:rPr lang="en-US" b="1" dirty="0">
                <a:ea typeface="ヒラギノ角ゴ Pro W3" charset="-128"/>
                <a:cs typeface="ヒラギノ角ゴ Pro W3" charset="-128"/>
              </a:rPr>
              <a:t>INSTRUCTOR NOTES: </a:t>
            </a:r>
          </a:p>
          <a:p>
            <a:r>
              <a:rPr lang="en-US" dirty="0">
                <a:ea typeface="ヒラギノ角ゴ Pro W3" charset="-128"/>
                <a:cs typeface="ヒラギノ角ゴ Pro W3" charset="-128"/>
              </a:rPr>
              <a:t>WRITTEN BY: Mike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adapted by Steve Pollock (CU-Boulder)</a:t>
            </a:r>
          </a:p>
          <a:p>
            <a:endParaRPr lang="en-US" dirty="0">
              <a:ea typeface="ヒラギノ角ゴ Pro W3" charset="-128"/>
              <a:cs typeface="ヒラギノ角ゴ Pro W3" charset="-128"/>
            </a:endParaRPr>
          </a:p>
          <a:p>
            <a:endParaRPr lang="en-US" dirty="0">
              <a:ea typeface="ヒラギノ角ゴ Pro W3" charset="-128"/>
              <a:cs typeface="ヒラギノ角ゴ Pro W3"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041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CONCEPTUAL</a:t>
            </a:r>
            <a:endParaRPr lang="en-US" dirty="0" smtClean="0">
              <a:ea typeface="ＭＳ Ｐゴシック" charset="-128"/>
              <a:cs typeface="ＭＳ Ｐゴシック"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CORRECT ANSWER: C</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Physics</a:t>
            </a:r>
            <a:r>
              <a:rPr lang="en-US" baseline="0" dirty="0" smtClean="0">
                <a:ea typeface="ヒラギノ角ゴ Pro W3" charset="-128"/>
                <a:cs typeface="ヒラギノ角ゴ Pro W3" charset="-128"/>
              </a:rPr>
              <a:t> 3320, Fa11 (SJP) </a:t>
            </a:r>
            <a:r>
              <a:rPr lang="en-US" dirty="0" smtClean="0">
                <a:ea typeface="ヒラギノ角ゴ Pro W3" charset="-128"/>
                <a:cs typeface="ヒラギノ角ゴ Pro W3" charset="-128"/>
              </a:rPr>
              <a:t>Lecture 3</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ＭＳ Ｐゴシック" charset="-128"/>
                <a:cs typeface="ＭＳ Ｐゴシック" charset="-128"/>
              </a:rPr>
              <a:t>Silent</a:t>
            </a:r>
            <a:r>
              <a:rPr lang="en-US" dirty="0">
                <a:ea typeface="ＭＳ Ｐゴシック" charset="-128"/>
                <a:cs typeface="ＭＳ Ｐゴシック" charset="-128"/>
              </a:rPr>
              <a:t>,</a:t>
            </a:r>
            <a:r>
              <a:rPr lang="en-US" baseline="0" dirty="0">
                <a:ea typeface="ＭＳ Ｐゴシック" charset="-128"/>
                <a:cs typeface="ＭＳ Ｐゴシック" charset="-128"/>
              </a:rPr>
              <a:t> they were about 67% correct, then opened it up to discussion. Final result:</a:t>
            </a:r>
          </a:p>
          <a:p>
            <a:r>
              <a:rPr lang="en-US" baseline="0" dirty="0">
                <a:ea typeface="ＭＳ Ｐゴシック" charset="-128"/>
                <a:cs typeface="ＭＳ Ｐゴシック" charset="-128"/>
              </a:rPr>
              <a:t>9,0,[</a:t>
            </a:r>
            <a:r>
              <a:rPr lang="en-US" b="1" baseline="0" dirty="0">
                <a:ea typeface="ＭＳ Ｐゴシック" charset="-128"/>
                <a:cs typeface="ＭＳ Ｐゴシック" charset="-128"/>
              </a:rPr>
              <a:t>91]</a:t>
            </a:r>
            <a:r>
              <a:rPr lang="en-US" b="0" baseline="0" dirty="0">
                <a:ea typeface="ＭＳ Ｐゴシック" charset="-128"/>
                <a:cs typeface="ＭＳ Ｐゴシック" charset="-128"/>
              </a:rPr>
              <a:t>,0,0</a:t>
            </a:r>
          </a:p>
          <a:p>
            <a:endParaRPr lang="en-US" baseline="0" dirty="0" smtClean="0">
              <a:ea typeface="ＭＳ Ｐゴシック" charset="-128"/>
              <a:cs typeface="ＭＳ Ｐゴシック"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a typeface="ヒラギノ角ゴ Pro W3" charset="-128"/>
                <a:cs typeface="ヒラギノ角ゴ Pro W3" charset="-128"/>
              </a:rPr>
              <a:t>Physics</a:t>
            </a:r>
            <a:r>
              <a:rPr lang="en-US" baseline="0" dirty="0" smtClean="0">
                <a:ea typeface="ヒラギノ角ゴ Pro W3" charset="-128"/>
                <a:cs typeface="ヒラギノ角ゴ Pro W3" charset="-128"/>
              </a:rPr>
              <a:t> 3320, Sp12 (MD) </a:t>
            </a:r>
            <a:r>
              <a:rPr lang="en-US" dirty="0" smtClean="0">
                <a:ea typeface="ヒラギノ角ゴ Pro W3" charset="-128"/>
                <a:cs typeface="ヒラギノ角ゴ Pro W3" charset="-128"/>
              </a:rPr>
              <a:t>Lecture 2</a:t>
            </a:r>
          </a:p>
          <a:p>
            <a:r>
              <a:rPr lang="en-US" baseline="0" dirty="0" smtClean="0">
                <a:ea typeface="ＭＳ Ｐゴシック" charset="-128"/>
                <a:cs typeface="ＭＳ Ｐゴシック" charset="-128"/>
              </a:rPr>
              <a:t>0, 0, [97], 3, 0</a:t>
            </a:r>
          </a:p>
          <a:p>
            <a:r>
              <a:rPr lang="en-US" baseline="0" dirty="0" smtClean="0">
                <a:ea typeface="ＭＳ Ｐゴシック" charset="-128"/>
                <a:cs typeface="ＭＳ Ｐゴシック" charset="-128"/>
              </a:rPr>
              <a:t>______________________________</a:t>
            </a:r>
          </a:p>
          <a:p>
            <a:r>
              <a:rPr lang="en-US" b="1" baseline="0" dirty="0" smtClean="0">
                <a:ea typeface="ＭＳ Ｐゴシック" charset="-128"/>
                <a:cs typeface="ＭＳ Ｐゴシック" charset="-128"/>
              </a:rPr>
              <a:t>Fall 2011 Comments</a:t>
            </a:r>
          </a:p>
          <a:p>
            <a:r>
              <a:rPr lang="en-US" baseline="0" dirty="0" smtClean="0">
                <a:ea typeface="ＭＳ Ｐゴシック" charset="-128"/>
                <a:cs typeface="ＭＳ Ｐゴシック" charset="-128"/>
              </a:rPr>
              <a:t>No </a:t>
            </a:r>
            <a:r>
              <a:rPr lang="en-US" baseline="0" dirty="0">
                <a:ea typeface="ＭＳ Ｐゴシック" charset="-128"/>
                <a:cs typeface="ＭＳ Ｐゴシック" charset="-128"/>
              </a:rPr>
              <a:t>problem here. All the points below got covered, long discussion of what charge distribution would create such a field. (I discussed a thick slab of constant, uniform + charge density, the LEFT HALF of which would have this field) </a:t>
            </a:r>
          </a:p>
          <a:p>
            <a:endParaRPr lang="en-US" dirty="0">
              <a:ea typeface="ＭＳ Ｐゴシック" charset="-128"/>
              <a:cs typeface="ＭＳ Ｐゴシック" charset="-128"/>
            </a:endParaRPr>
          </a:p>
          <a:p>
            <a:r>
              <a:rPr lang="en-US" dirty="0" smtClean="0">
                <a:ea typeface="ＭＳ Ｐゴシック" charset="-128"/>
                <a:cs typeface="ＭＳ Ｐゴシック" charset="-128"/>
              </a:rPr>
              <a:t>LA/TA NOTES:</a:t>
            </a:r>
            <a:r>
              <a:rPr lang="en-US" baseline="0" dirty="0" smtClean="0">
                <a:ea typeface="ＭＳ Ｐゴシック" charset="-128"/>
                <a:cs typeface="ＭＳ Ｐゴシック" charset="-128"/>
              </a:rPr>
              <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correct answer is like the kind given in the last question on the pretest, so maybe some connection with how they’re thinking then and here. What kind of charge distribution could create this: an infinite plane, a line of charge?   Question of representation: 2-dimensional drawing, some students imagined it could be a slice of the field from a line of charge, when it’s meant to be uniform along the axis into/out of board. One student suggests there should be a charge distribution in the area where the field is diverging, which leads to the correct reasoning.</a:t>
            </a:r>
            <a:r>
              <a:rPr lang="en-US" dirty="0" smtClean="0">
                <a:effectLst/>
              </a:rPr>
              <a:t> </a:t>
            </a:r>
          </a:p>
          <a:p>
            <a:r>
              <a:rPr lang="en-US" dirty="0" smtClean="0">
                <a:ea typeface="ＭＳ Ｐゴシック" charset="-128"/>
                <a:cs typeface="ＭＳ Ｐゴシック" charset="-128"/>
              </a:rPr>
              <a:t>________________________________</a:t>
            </a:r>
          </a:p>
          <a:p>
            <a:r>
              <a:rPr lang="en-US" dirty="0" smtClean="0">
                <a:ea typeface="ＭＳ Ｐゴシック" charset="-128"/>
                <a:cs typeface="ＭＳ Ｐゴシック" charset="-128"/>
              </a:rPr>
              <a:t>USED </a:t>
            </a:r>
            <a:r>
              <a:rPr lang="en-US" dirty="0">
                <a:ea typeface="ＭＳ Ｐゴシック" charset="-128"/>
                <a:cs typeface="ＭＳ Ｐゴシック" charset="-128"/>
              </a:rPr>
              <a:t>IN:  Spring 2008 (Pollock)</a:t>
            </a:r>
          </a:p>
          <a:p>
            <a:r>
              <a:rPr lang="en-US" dirty="0">
                <a:ea typeface="ＭＳ Ｐゴシック" charset="-128"/>
                <a:cs typeface="ＭＳ Ｐゴシック" charset="-128"/>
              </a:rPr>
              <a:t>LECTURE NUMBER: 5</a:t>
            </a:r>
          </a:p>
          <a:p>
            <a:r>
              <a:rPr lang="en-US" dirty="0">
                <a:ea typeface="ＭＳ Ｐゴシック" charset="-128"/>
                <a:cs typeface="ＭＳ Ｐゴシック" charset="-128"/>
              </a:rPr>
              <a:t>STUDENT RESPONSES: </a:t>
            </a:r>
            <a:r>
              <a:rPr lang="en-US" b="1" dirty="0">
                <a:ea typeface="ＭＳ Ｐゴシック" charset="-128"/>
                <a:cs typeface="ＭＳ Ｐゴシック" charset="-128"/>
              </a:rPr>
              <a:t> </a:t>
            </a:r>
            <a:r>
              <a:rPr lang="en-US" dirty="0">
                <a:ea typeface="ＭＳ Ｐゴシック" charset="-128"/>
                <a:cs typeface="ＭＳ Ｐゴシック" charset="-128"/>
              </a:rPr>
              <a:t>4%</a:t>
            </a:r>
            <a:r>
              <a:rPr lang="en-US" b="1" dirty="0">
                <a:ea typeface="ＭＳ Ｐゴシック" charset="-128"/>
                <a:cs typeface="ＭＳ Ｐゴシック" charset="-128"/>
              </a:rPr>
              <a:t> [[83%]] </a:t>
            </a:r>
            <a:r>
              <a:rPr lang="en-US" dirty="0">
                <a:ea typeface="ＭＳ Ｐゴシック" charset="-128"/>
                <a:cs typeface="ＭＳ Ｐゴシック" charset="-128"/>
              </a:rPr>
              <a:t>9% 4% 0% </a:t>
            </a:r>
          </a:p>
          <a:p>
            <a:r>
              <a:rPr lang="en-US" b="1" dirty="0">
                <a:ea typeface="ＭＳ Ｐゴシック" charset="-128"/>
                <a:cs typeface="ＭＳ Ｐゴシック" charset="-128"/>
              </a:rPr>
              <a:t>INSTRUCTOR NOTES: </a:t>
            </a:r>
            <a:r>
              <a:rPr lang="en-US" dirty="0">
                <a:ea typeface="ＭＳ Ｐゴシック" charset="-128"/>
                <a:cs typeface="ＭＳ Ｐゴシック" charset="-128"/>
              </a:rPr>
              <a:t>83% correct, some interesting discussion about why/how. (One student loved my using the math, d/dx(</a:t>
            </a:r>
            <a:r>
              <a:rPr lang="en-US" dirty="0" err="1">
                <a:ea typeface="ＭＳ Ｐゴシック" charset="-128"/>
                <a:cs typeface="ＭＳ Ｐゴシック" charset="-128"/>
              </a:rPr>
              <a:t>Fx</a:t>
            </a:r>
            <a:r>
              <a:rPr lang="en-US" dirty="0">
                <a:ea typeface="ＭＳ Ｐゴシック" charset="-128"/>
                <a:cs typeface="ＭＳ Ｐゴシック" charset="-128"/>
              </a:rPr>
              <a:t>)+d/</a:t>
            </a:r>
            <a:r>
              <a:rPr lang="en-US" dirty="0" err="1">
                <a:ea typeface="ＭＳ Ｐゴシック" charset="-128"/>
                <a:cs typeface="ＭＳ Ｐゴシック" charset="-128"/>
              </a:rPr>
              <a:t>dy</a:t>
            </a:r>
            <a:r>
              <a:rPr lang="en-US" dirty="0">
                <a:ea typeface="ＭＳ Ｐゴシック" charset="-128"/>
                <a:cs typeface="ＭＳ Ｐゴシック" charset="-128"/>
              </a:rPr>
              <a:t>(</a:t>
            </a:r>
            <a:r>
              <a:rPr lang="en-US" dirty="0" err="1">
                <a:ea typeface="ＭＳ Ｐゴシック" charset="-128"/>
                <a:cs typeface="ＭＳ Ｐゴシック" charset="-128"/>
              </a:rPr>
              <a:t>Fy</a:t>
            </a:r>
            <a:r>
              <a:rPr lang="en-US" dirty="0">
                <a:ea typeface="ＭＳ Ｐゴシック" charset="-128"/>
                <a:cs typeface="ＭＳ Ｐゴシック" charset="-128"/>
              </a:rPr>
              <a:t>) </a:t>
            </a:r>
            <a:r>
              <a:rPr lang="en-US" dirty="0" err="1">
                <a:ea typeface="ＭＳ Ｐゴシック" charset="-128"/>
                <a:cs typeface="ＭＳ Ｐゴシック" charset="-128"/>
              </a:rPr>
              <a:t>etc</a:t>
            </a:r>
            <a:r>
              <a:rPr lang="en-US" dirty="0">
                <a:ea typeface="ＭＳ Ｐゴシック" charset="-128"/>
                <a:cs typeface="ＭＳ Ｐゴシック" charset="-128"/>
              </a:rPr>
              <a:t> to “see” it).  My answer is B, I has no divergence (no </a:t>
            </a:r>
            <a:r>
              <a:rPr lang="en-US" dirty="0" err="1">
                <a:ea typeface="ＭＳ Ｐゴシック" charset="-128"/>
                <a:cs typeface="ＭＳ Ｐゴシック" charset="-128"/>
              </a:rPr>
              <a:t>dEx</a:t>
            </a:r>
            <a:r>
              <a:rPr lang="en-US" dirty="0">
                <a:ea typeface="ＭＳ Ｐゴシック" charset="-128"/>
                <a:cs typeface="ＭＳ Ｐゴシック" charset="-128"/>
              </a:rPr>
              <a:t>/dx) (But again, I’m making an assumption about uniformity in z. For example, II is a good graph of the e-field if you have a long line charge </a:t>
            </a:r>
            <a:r>
              <a:rPr lang="en-US" dirty="0" err="1">
                <a:ea typeface="ＭＳ Ｐゴシック" charset="-128"/>
                <a:cs typeface="ＭＳ Ｐゴシック" charset="-128"/>
              </a:rPr>
              <a:t>offscreen</a:t>
            </a:r>
            <a:r>
              <a:rPr lang="en-US" dirty="0">
                <a:ea typeface="ＭＳ Ｐゴシック" charset="-128"/>
                <a:cs typeface="ＭＳ Ｐゴシック" charset="-128"/>
              </a:rPr>
              <a:t> to the left, and then *in the region shown,* there is no divergence!!). As in the previous slide, you could make this explicit, but I valued leaving that ambiguity in and letting it be part of the discussion - SJP</a:t>
            </a:r>
          </a:p>
          <a:p>
            <a:r>
              <a:rPr lang="en-US" dirty="0">
                <a:ea typeface="ＭＳ Ｐゴシック" charset="-128"/>
                <a:cs typeface="ＭＳ Ｐゴシック" charset="-128"/>
              </a:rPr>
              <a:t>Written by:</a:t>
            </a:r>
          </a:p>
          <a:p>
            <a:endParaRPr lang="en-US" dirty="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r>
              <a:rPr lang="en-US" dirty="0" smtClean="0">
                <a:ea typeface="ヒラギノ角ゴ Pro W3" charset="-128"/>
                <a:cs typeface="ヒラギノ角ゴ Pro W3" charset="-128"/>
              </a:rPr>
              <a:t>Class:</a:t>
            </a:r>
            <a:r>
              <a:rPr lang="en-US" baseline="0" dirty="0" smtClean="0">
                <a:ea typeface="ヒラギノ角ゴ Pro W3" charset="-128"/>
                <a:cs typeface="ヒラギノ角ゴ Pro W3" charset="-128"/>
              </a:rPr>
              <a:t> MATH/ PHYSICS</a:t>
            </a:r>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CORRECT </a:t>
            </a:r>
            <a:r>
              <a:rPr lang="en-US" dirty="0">
                <a:ea typeface="ヒラギノ角ゴ Pro W3" charset="-128"/>
                <a:cs typeface="ヒラギノ角ゴ Pro W3" charset="-128"/>
              </a:rPr>
              <a:t>ANSWER:  A</a:t>
            </a:r>
          </a:p>
          <a:p>
            <a:r>
              <a:rPr lang="en-US" dirty="0" smtClean="0">
                <a:ea typeface="ヒラギノ角ゴ Pro W3" charset="-128"/>
                <a:cs typeface="ヒラギノ角ゴ Pro W3" charset="-128"/>
              </a:rPr>
              <a:t>__________________________________</a:t>
            </a: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Not used</a:t>
            </a:r>
            <a:r>
              <a:rPr lang="en-US" baseline="0" dirty="0" smtClean="0">
                <a:ea typeface="ヒラギノ角ゴ Pro W3" charset="-128"/>
                <a:cs typeface="ヒラギノ角ゴ Pro W3" charset="-128"/>
              </a:rPr>
              <a:t> in Fall 2011</a:t>
            </a:r>
            <a:endParaRPr lang="en-US" dirty="0" smtClean="0">
              <a:ea typeface="ヒラギノ角ゴ Pro W3" charset="-128"/>
              <a:cs typeface="ヒラギノ角ゴ Pro W3" charset="-128"/>
            </a:endParaRP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a:t>
            </a:r>
          </a:p>
          <a:p>
            <a:r>
              <a:rPr lang="en-US" dirty="0" smtClean="0">
                <a:ea typeface="ヒラギノ角ゴ Pro W3" charset="-128"/>
                <a:cs typeface="ヒラギノ角ゴ Pro W3" charset="-128"/>
              </a:rPr>
              <a:t>USED </a:t>
            </a:r>
            <a:r>
              <a:rPr lang="en-US" dirty="0">
                <a:ea typeface="ヒラギノ角ゴ Pro W3" charset="-128"/>
                <a:cs typeface="ヒラギノ角ゴ Pro W3" charset="-128"/>
              </a:rPr>
              <a:t>IN:  Fall 2008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a:t>
            </a:r>
          </a:p>
          <a:p>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3, Lecture 6). </a:t>
            </a:r>
          </a:p>
          <a:p>
            <a:r>
              <a:rPr lang="en-US" dirty="0">
                <a:ea typeface="ヒラギノ角ゴ Pro W3" charset="-128"/>
                <a:cs typeface="ヒラギノ角ゴ Pro W3" charset="-128"/>
              </a:rPr>
              <a:t>STUDENT RESPONSES: </a:t>
            </a:r>
            <a:r>
              <a:rPr lang="en-US" b="1" dirty="0">
                <a:ea typeface="ヒラギノ角ゴ Pro W3" charset="-128"/>
                <a:cs typeface="ヒラギノ角ゴ Pro W3" charset="-128"/>
              </a:rPr>
              <a:t>[[63%]]</a:t>
            </a:r>
            <a:r>
              <a:rPr lang="en-US" dirty="0">
                <a:ea typeface="ヒラギノ角ゴ Pro W3" charset="-128"/>
                <a:cs typeface="ヒラギノ角ゴ Pro W3" charset="-128"/>
              </a:rPr>
              <a:t>  4% 19% 13% 0%(FALL 2008)													</a:t>
            </a:r>
          </a:p>
          <a:p>
            <a:r>
              <a:rPr lang="en-US" b="1" dirty="0">
                <a:ea typeface="ヒラギノ角ゴ Pro W3" charset="-128"/>
                <a:cs typeface="ヒラギノ角ゴ Pro W3" charset="-128"/>
              </a:rPr>
              <a:t>INSTRUCTOR NOTES: </a:t>
            </a:r>
          </a:p>
          <a:p>
            <a:r>
              <a:rPr lang="en-US" dirty="0">
                <a:ea typeface="ヒラギノ角ゴ Pro W3" charset="-128"/>
                <a:cs typeface="ヒラギノ角ゴ Pro W3" charset="-128"/>
              </a:rPr>
              <a:t>WRITTEN BY:  Mike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(CU-Boulder)</a:t>
            </a:r>
          </a:p>
          <a:p>
            <a:endParaRPr lang="en-US" dirty="0">
              <a:ea typeface="ヒラギノ角ゴ Pro W3" charset="-128"/>
              <a:cs typeface="ヒラギノ角ゴ Pro W3" charset="-128"/>
            </a:endParaRPr>
          </a:p>
          <a:p>
            <a:endParaRPr lang="en-US" dirty="0">
              <a:ea typeface="ヒラギノ角ゴ Pro W3" charset="-128"/>
              <a:cs typeface="ヒラギノ角ゴ Pro W3"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44588" y="685800"/>
            <a:ext cx="4572000" cy="3429000"/>
          </a:xfrm>
          <a:ln/>
        </p:spPr>
      </p:sp>
      <p:sp>
        <p:nvSpPr>
          <p:cNvPr id="81923" name="Rectangle 3"/>
          <p:cNvSpPr>
            <a:spLocks noGrp="1" noChangeArrowheads="1"/>
          </p:cNvSpPr>
          <p:nvPr>
            <p:ph type="body" idx="1"/>
          </p:nvPr>
        </p:nvSpPr>
        <p:spPr>
          <a:xfrm>
            <a:off x="685800" y="4343400"/>
            <a:ext cx="5486400" cy="4114800"/>
          </a:xfrm>
          <a:noFill/>
          <a:ln/>
        </p:spPr>
        <p:txBody>
          <a:bodyPr/>
          <a:lstStyle/>
          <a:p>
            <a:pPr eaLnBrk="1" hangingPunct="1"/>
            <a:r>
              <a:rPr lang="en-US" dirty="0" smtClean="0">
                <a:ea typeface="ヒラギノ角ゴ Pro W3" charset="-128"/>
                <a:cs typeface="ヒラギノ角ゴ Pro W3" charset="-128"/>
              </a:rPr>
              <a:t>Class:</a:t>
            </a:r>
            <a:r>
              <a:rPr lang="en-US" baseline="0" dirty="0" smtClean="0">
                <a:ea typeface="ヒラギノ角ゴ Pro W3" charset="-128"/>
                <a:cs typeface="ヒラギノ角ゴ Pro W3" charset="-128"/>
              </a:rPr>
              <a:t> MATH/PHYSICS</a:t>
            </a:r>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CORRECT </a:t>
            </a:r>
            <a:r>
              <a:rPr lang="en-US" dirty="0">
                <a:ea typeface="ヒラギノ角ゴ Pro W3" charset="-128"/>
                <a:cs typeface="ヒラギノ角ゴ Pro W3" charset="-128"/>
              </a:rPr>
              <a:t>ANSWER: </a:t>
            </a:r>
            <a:r>
              <a:rPr lang="en-US" dirty="0" smtClean="0">
                <a:ea typeface="ヒラギノ角ゴ Pro W3" charset="-128"/>
                <a:cs typeface="ヒラギノ角ゴ Pro W3" charset="-128"/>
              </a:rPr>
              <a:t>A</a:t>
            </a:r>
          </a:p>
          <a:p>
            <a:pPr eaLnBrk="1" hangingPunct="1"/>
            <a:r>
              <a:rPr lang="en-US" dirty="0" smtClean="0">
                <a:ea typeface="ヒラギノ角ゴ Pro W3" charset="-128"/>
                <a:cs typeface="ヒラギノ角ゴ Pro W3" charset="-128"/>
              </a:rPr>
              <a:t>_____________________________</a:t>
            </a:r>
          </a:p>
          <a:p>
            <a:pPr eaLnBrk="1" hangingPunct="1"/>
            <a:r>
              <a:rPr lang="en-US" dirty="0" smtClean="0">
                <a:ea typeface="ヒラギノ角ゴ Pro W3" charset="-128"/>
                <a:cs typeface="ヒラギノ角ゴ Pro W3" charset="-128"/>
              </a:rPr>
              <a:t>Physics</a:t>
            </a:r>
            <a:r>
              <a:rPr lang="en-US" baseline="0" dirty="0" smtClean="0">
                <a:ea typeface="ヒラギノ角ゴ Pro W3" charset="-128"/>
                <a:cs typeface="ヒラギノ角ゴ Pro W3" charset="-128"/>
              </a:rPr>
              <a:t> 3320, Sp12 (MD) Lecture 3</a:t>
            </a:r>
          </a:p>
          <a:p>
            <a:pPr eaLnBrk="1" hangingPunct="1"/>
            <a:r>
              <a:rPr lang="en-US" baseline="0" dirty="0" smtClean="0">
                <a:ea typeface="ヒラギノ角ゴ Pro W3" charset="-128"/>
                <a:cs typeface="ヒラギノ角ゴ Pro W3" charset="-128"/>
              </a:rPr>
              <a:t>[89], 5, 5</a:t>
            </a:r>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___________________________</a:t>
            </a:r>
          </a:p>
          <a:p>
            <a:pPr eaLnBrk="1" hangingPunct="1"/>
            <a:r>
              <a:rPr lang="en-US" dirty="0" smtClean="0">
                <a:ea typeface="ヒラギノ角ゴ Pro W3" charset="-128"/>
                <a:cs typeface="ヒラギノ角ゴ Pro W3" charset="-128"/>
              </a:rPr>
              <a:t>Good</a:t>
            </a:r>
            <a:r>
              <a:rPr lang="en-US" baseline="0" dirty="0" smtClean="0">
                <a:ea typeface="ヒラギノ角ゴ Pro W3" charset="-128"/>
                <a:cs typeface="ヒラギノ角ゴ Pro W3" charset="-128"/>
              </a:rPr>
              <a:t> time to talk about what </a:t>
            </a:r>
            <a:r>
              <a:rPr lang="en-US" baseline="0" dirty="0" err="1" smtClean="0">
                <a:ea typeface="ヒラギノ角ゴ Pro W3" charset="-128"/>
                <a:cs typeface="ヒラギノ角ゴ Pro W3" charset="-128"/>
              </a:rPr>
              <a:t>Curl.B</a:t>
            </a:r>
            <a:r>
              <a:rPr lang="en-US" baseline="0" dirty="0" smtClean="0">
                <a:ea typeface="ヒラギノ角ゴ Pro W3" charset="-128"/>
                <a:cs typeface="ヒラギノ角ゴ Pro W3" charset="-128"/>
              </a:rPr>
              <a:t> looks like as a vector field – students focus their attention on B as a vector field, and don’t think about the field lines representing </a:t>
            </a:r>
            <a:r>
              <a:rPr lang="en-US" baseline="0" dirty="0" err="1" smtClean="0">
                <a:ea typeface="ヒラギノ角ゴ Pro W3" charset="-128"/>
                <a:cs typeface="ヒラギノ角ゴ Pro W3" charset="-128"/>
              </a:rPr>
              <a:t>Curl.B</a:t>
            </a:r>
            <a:r>
              <a:rPr lang="en-US" baseline="0" dirty="0" smtClean="0">
                <a:ea typeface="ヒラギノ角ゴ Pro W3" charset="-128"/>
                <a:cs typeface="ヒラギノ角ゴ Pro W3" charset="-128"/>
              </a:rPr>
              <a:t>.</a:t>
            </a:r>
            <a:endParaRPr lang="en-US" dirty="0" smtClean="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(No</a:t>
            </a:r>
            <a:r>
              <a:rPr lang="en-US" baseline="0" dirty="0" smtClean="0">
                <a:ea typeface="ヒラギノ角ゴ Pro W3" charset="-128"/>
                <a:cs typeface="ヒラギノ角ゴ Pro W3" charset="-128"/>
              </a:rPr>
              <a:t>t used in Fall 2011)</a:t>
            </a:r>
            <a:endParaRPr lang="en-US" dirty="0" smtClean="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pPr eaLnBrk="1" hangingPunct="1"/>
            <a:r>
              <a:rPr lang="en-US" dirty="0">
                <a:ea typeface="ヒラギノ角ゴ Pro W3" charset="-128"/>
                <a:cs typeface="ヒラギノ角ゴ Pro W3" charset="-128"/>
              </a:rPr>
              <a:t>USED IN:  Fall 2008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a:t>
            </a:r>
          </a:p>
          <a:p>
            <a:pPr eaLnBrk="1" hangingPunct="1"/>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11, Lecture 27)</a:t>
            </a:r>
          </a:p>
          <a:p>
            <a:pPr eaLnBrk="1" hangingPunct="1"/>
            <a:r>
              <a:rPr lang="en-US" dirty="0">
                <a:ea typeface="ヒラギノ角ゴ Pro W3" charset="-128"/>
                <a:cs typeface="ヒラギノ角ゴ Pro W3" charset="-128"/>
              </a:rPr>
              <a:t>STUDENT RESPONSES: </a:t>
            </a:r>
            <a:r>
              <a:rPr lang="en-US" b="1" dirty="0">
                <a:ea typeface="ヒラギノ角ゴ Pro W3" charset="-128"/>
                <a:cs typeface="ヒラギノ角ゴ Pro W3" charset="-128"/>
              </a:rPr>
              <a:t>[[82%]]</a:t>
            </a:r>
            <a:r>
              <a:rPr lang="en-US" dirty="0">
                <a:ea typeface="ヒラギノ角ゴ Pro W3" charset="-128"/>
                <a:cs typeface="ヒラギノ角ゴ Pro W3" charset="-128"/>
              </a:rPr>
              <a:t> 16% 2% 0% 0%</a:t>
            </a:r>
          </a:p>
          <a:p>
            <a:pPr eaLnBrk="1" hangingPunct="1"/>
            <a:r>
              <a:rPr lang="en-US" dirty="0">
                <a:ea typeface="ヒラギノ角ゴ Pro W3" charset="-128"/>
                <a:cs typeface="ヒラギノ角ゴ Pro W3" charset="-128"/>
              </a:rPr>
              <a:t>INSTRUCTOR NOTES:</a:t>
            </a:r>
            <a:r>
              <a:rPr lang="en-US" b="1" dirty="0">
                <a:ea typeface="ヒラギノ角ゴ Pro W3" charset="-128"/>
                <a:cs typeface="ヒラギノ角ゴ Pro W3" charset="-128"/>
              </a:rPr>
              <a:t> </a:t>
            </a:r>
            <a:endParaRPr lang="en-US" dirty="0">
              <a:ea typeface="ヒラギノ角ゴ Pro W3" charset="-128"/>
              <a:cs typeface="ヒラギノ角ゴ Pro W3" charset="-128"/>
            </a:endParaRPr>
          </a:p>
          <a:p>
            <a:pPr eaLnBrk="1" hangingPunct="1"/>
            <a:r>
              <a:rPr lang="en-US" dirty="0">
                <a:ea typeface="ヒラギノ角ゴ Pro W3" charset="-128"/>
                <a:cs typeface="ヒラギノ角ゴ Pro W3" charset="-128"/>
              </a:rPr>
              <a:t>WRITTEN BY: Mike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(CU-Boulder)</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A5D0C57F-E910-FC4D-B313-A144A1111B25}" type="slidenum">
              <a:rPr lang="en-US" sz="1200"/>
              <a:pPr algn="r"/>
              <a:t>16</a:t>
            </a:fld>
            <a:endParaRPr lang="en-US" sz="1200"/>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noFill/>
          <a:ln>
            <a:solidFill>
              <a:srgbClr val="000000"/>
            </a:solidFill>
          </a:ln>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Class: MATH/</a:t>
            </a:r>
            <a:r>
              <a:rPr lang="en-US" baseline="0" dirty="0" smtClean="0">
                <a:ea typeface="ヒラギノ角ゴ Pro W3" charset="-128"/>
                <a:cs typeface="ヒラギノ角ゴ Pro W3" charset="-128"/>
              </a:rPr>
              <a:t> PHYSICS</a:t>
            </a:r>
            <a:endParaRPr lang="en-US" dirty="0" smtClean="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CORRECT ANSWER: D </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__________________________________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Physics</a:t>
            </a:r>
            <a:r>
              <a:rPr lang="en-US" baseline="0" dirty="0" smtClean="0">
                <a:ea typeface="ヒラギノ角ゴ Pro W3" charset="-128"/>
                <a:cs typeface="ヒラギノ角ゴ Pro W3" charset="-128"/>
              </a:rPr>
              <a:t> 3320, Fa11 (SJP) Lecture 3</a:t>
            </a:r>
            <a:endParaRPr lang="en-US" dirty="0">
              <a:ea typeface="ヒラギノ角ゴ Pro W3" charset="-128"/>
              <a:cs typeface="ヒラギノ角ゴ Pro W3" charset="-128"/>
            </a:endParaRPr>
          </a:p>
          <a:p>
            <a:r>
              <a:rPr lang="en-US" dirty="0">
                <a:ea typeface="ヒラギノ角ゴ Pro W3" charset="-128"/>
                <a:cs typeface="ヒラギノ角ゴ Pro W3" charset="-128"/>
              </a:rPr>
              <a:t>No problem here, silent or with discussion:</a:t>
            </a:r>
          </a:p>
          <a:p>
            <a:r>
              <a:rPr lang="en-US" dirty="0">
                <a:ea typeface="ヒラギノ角ゴ Pro W3" charset="-128"/>
                <a:cs typeface="ヒラギノ角ゴ Pro W3" charset="-128"/>
              </a:rPr>
              <a:t>0,0,4,</a:t>
            </a:r>
            <a:r>
              <a:rPr lang="en-US" b="1" dirty="0">
                <a:ea typeface="ヒラギノ角ゴ Pro W3" charset="-128"/>
                <a:cs typeface="ヒラギノ角ゴ Pro W3" charset="-128"/>
              </a:rPr>
              <a:t>[[91]]</a:t>
            </a:r>
            <a:r>
              <a:rPr lang="en-US" b="0" dirty="0">
                <a:ea typeface="ヒラギノ角ゴ Pro W3" charset="-128"/>
                <a:cs typeface="ヒラギノ角ゴ Pro W3" charset="-128"/>
              </a:rPr>
              <a:t>,</a:t>
            </a:r>
            <a:r>
              <a:rPr lang="en-US" b="0" baseline="0" dirty="0">
                <a:ea typeface="ヒラギノ角ゴ Pro W3" charset="-128"/>
                <a:cs typeface="ヒラギノ角ゴ Pro W3" charset="-128"/>
              </a:rPr>
              <a:t> 4</a:t>
            </a:r>
            <a:endParaRPr lang="en-US" dirty="0">
              <a:ea typeface="ヒラギノ角ゴ Pro W3" charset="-128"/>
              <a:cs typeface="ヒラギノ角ゴ Pro W3" charset="-128"/>
            </a:endParaRPr>
          </a:p>
          <a:p>
            <a:r>
              <a:rPr lang="en-US" dirty="0" smtClean="0">
                <a:ea typeface="ヒラギノ角ゴ Pro W3" charset="-128"/>
                <a:cs typeface="ヒラギノ角ゴ Pro W3" charset="-128"/>
              </a:rPr>
              <a:t>___________________________________</a:t>
            </a:r>
          </a:p>
          <a:p>
            <a:r>
              <a:rPr lang="en-US" b="1" dirty="0" smtClean="0">
                <a:ea typeface="ヒラギノ角ゴ Pro W3" charset="-128"/>
                <a:cs typeface="ヒラギノ角ゴ Pro W3" charset="-128"/>
              </a:rPr>
              <a:t>Fall 2011 Comments</a:t>
            </a:r>
            <a:endParaRPr lang="en-US" b="1" dirty="0">
              <a:ea typeface="ヒラギノ角ゴ Pro W3" charset="-128"/>
              <a:cs typeface="ヒラギノ角ゴ Pro W3" charset="-128"/>
            </a:endParaRPr>
          </a:p>
          <a:p>
            <a:r>
              <a:rPr lang="en-US" dirty="0">
                <a:ea typeface="ヒラギノ角ゴ Pro W3" charset="-128"/>
                <a:cs typeface="ヒラギノ角ゴ Pro W3" charset="-128"/>
              </a:rPr>
              <a:t>Took time with the discussion – how would you DEFINE “Conservative” </a:t>
            </a:r>
            <a:r>
              <a:rPr lang="en-US" dirty="0" smtClean="0">
                <a:ea typeface="ヒラギノ角ゴ Pro W3" charset="-128"/>
                <a:cs typeface="ヒラギノ角ゴ Pro W3" charset="-128"/>
              </a:rPr>
              <a:t>(</a:t>
            </a:r>
            <a:r>
              <a:rPr lang="en-US" dirty="0">
                <a:ea typeface="ヒラギノ角ゴ Pro W3" charset="-128"/>
                <a:cs typeface="ヒラギノ角ゴ Pro W3" charset="-128"/>
              </a:rPr>
              <a:t>I</a:t>
            </a:r>
            <a:r>
              <a:rPr lang="en-US" dirty="0" smtClean="0">
                <a:ea typeface="ヒラギノ角ゴ Pro W3" charset="-128"/>
                <a:cs typeface="ヒラギノ角ゴ Pro W3" charset="-128"/>
              </a:rPr>
              <a:t> </a:t>
            </a:r>
            <a:r>
              <a:rPr lang="en-US" dirty="0">
                <a:ea typeface="ヒラギノ角ゴ Pro W3" charset="-128"/>
                <a:cs typeface="ヒラギノ角ゴ Pro W3" charset="-128"/>
              </a:rPr>
              <a:t>think of</a:t>
            </a:r>
            <a:r>
              <a:rPr lang="en-US" baseline="0" dirty="0">
                <a:ea typeface="ヒラギノ角ゴ Pro W3" charset="-128"/>
                <a:cs typeface="ヒラギノ角ゴ Pro W3" charset="-128"/>
              </a:rPr>
              <a:t> “conservation of energy”, so hooked that back in) I also went through </a:t>
            </a:r>
            <a:r>
              <a:rPr lang="en-US" baseline="0" dirty="0" smtClean="0">
                <a:ea typeface="ヒラギノ角ゴ Pro W3" charset="-128"/>
                <a:cs typeface="ヒラギノ角ゴ Pro W3" charset="-128"/>
              </a:rPr>
              <a:t>the derivation of Stokes’ theorem, </a:t>
            </a:r>
            <a:r>
              <a:rPr lang="en-US" baseline="0" dirty="0">
                <a:ea typeface="ヒラギノ角ゴ Pro W3" charset="-128"/>
                <a:cs typeface="ヒラギノ角ゴ Pro W3" charset="-128"/>
              </a:rPr>
              <a:t>which they couldn’t quite remember. (Some thought answer A  was “by definition of conservative”?) Used this as a chance to review </a:t>
            </a:r>
            <a:r>
              <a:rPr lang="en-US" baseline="0" dirty="0" smtClean="0">
                <a:ea typeface="ヒラギノ角ゴ Pro W3" charset="-128"/>
                <a:cs typeface="ヒラギノ角ゴ Pro W3" charset="-128"/>
              </a:rPr>
              <a:t>Stokes’ </a:t>
            </a:r>
            <a:r>
              <a:rPr lang="en-US" baseline="0" dirty="0">
                <a:ea typeface="ヒラギノ角ゴ Pro W3" charset="-128"/>
                <a:cs typeface="ヒラギノ角ゴ Pro W3" charset="-128"/>
              </a:rPr>
              <a:t>(and frame it as just another “fundamental theorem of calculus” example) </a:t>
            </a:r>
          </a:p>
          <a:p>
            <a:endParaRPr lang="en-US" baseline="0" dirty="0">
              <a:ea typeface="ヒラギノ角ゴ Pro W3" charset="-128"/>
              <a:cs typeface="ヒラギノ角ゴ Pro W3" charset="-128"/>
            </a:endParaRPr>
          </a:p>
          <a:p>
            <a:r>
              <a:rPr lang="en-US" baseline="0" dirty="0">
                <a:ea typeface="ヒラギノ角ゴ Pro W3" charset="-128"/>
                <a:cs typeface="ヒラギノ角ゴ Pro W3" charset="-128"/>
              </a:rPr>
              <a:t>Used this to motivate our use of voltage, and</a:t>
            </a:r>
            <a:r>
              <a:rPr lang="en-US" baseline="0" dirty="0" smtClean="0">
                <a:ea typeface="ヒラギノ角ゴ Pro W3" charset="-128"/>
                <a:cs typeface="ヒラギノ角ゴ Pro W3" charset="-128"/>
              </a:rPr>
              <a:t> </a:t>
            </a:r>
            <a:r>
              <a:rPr lang="en-US" baseline="0" dirty="0">
                <a:ea typeface="ヒラギノ角ゴ Pro W3" charset="-128"/>
                <a:cs typeface="ヒラギノ角ゴ Pro W3" charset="-128"/>
              </a:rPr>
              <a:t>P</a:t>
            </a:r>
            <a:r>
              <a:rPr lang="en-US" baseline="0" dirty="0" smtClean="0">
                <a:ea typeface="ヒラギノ角ゴ Pro W3" charset="-128"/>
                <a:cs typeface="ヒラギノ角ゴ Pro W3" charset="-128"/>
              </a:rPr>
              <a:t>oisson’s </a:t>
            </a:r>
            <a:r>
              <a:rPr lang="en-US" baseline="0" dirty="0">
                <a:ea typeface="ヒラギノ角ゴ Pro W3" charset="-128"/>
                <a:cs typeface="ヒラギノ角ゴ Pro W3" charset="-128"/>
              </a:rPr>
              <a:t>equation...</a:t>
            </a:r>
            <a:endParaRPr lang="en-US" dirty="0">
              <a:ea typeface="ヒラギノ角ゴ Pro W3" charset="-128"/>
              <a:cs typeface="ヒラギノ角ゴ Pro W3" charset="-128"/>
            </a:endParaRPr>
          </a:p>
          <a:p>
            <a:endParaRPr lang="en-US" dirty="0">
              <a:ea typeface="ヒラギノ角ゴ Pro W3" charset="-128"/>
              <a:cs typeface="ヒラギノ角ゴ Pro W3"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a typeface="ヒラギノ角ゴ Pro W3" charset="-128"/>
                <a:cs typeface="ヒラギノ角ゴ Pro W3" charset="-128"/>
              </a:rPr>
              <a:t>LA/TA NOTES:</a:t>
            </a:r>
            <a:r>
              <a:rPr lang="en-US" baseline="0" dirty="0" smtClean="0">
                <a:ea typeface="ヒラギノ角ゴ Pro W3" charset="-128"/>
                <a:cs typeface="ヒラギノ角ゴ Pro W3" charset="-128"/>
              </a:rPr>
              <a:t> </a:t>
            </a:r>
            <a:r>
              <a:rPr lang="en-US" sz="1200" kern="1200" dirty="0" smtClean="0">
                <a:solidFill>
                  <a:schemeClr val="tx1"/>
                </a:solidFill>
                <a:effectLst/>
                <a:latin typeface="+mn-lt"/>
                <a:ea typeface="+mn-ea"/>
                <a:cs typeface="+mn-cs"/>
              </a:rPr>
              <a:t>Students were slow to arrive at Stokes’ theorem as what makes the connection with a curl and a line integral.  Not sure if I like Steve’s motivation – by the fundamental theorem of calculus, it’s an integral over one higher dimension with a derivative.  OK, but why is it the curl, and not the divergence?  I think it’s helpful to talk about something being “curly” and going around a loop.</a:t>
            </a: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a:t>
            </a:r>
          </a:p>
          <a:p>
            <a:r>
              <a:rPr lang="en-US" dirty="0" smtClean="0">
                <a:ea typeface="ヒラギノ角ゴ Pro W3" charset="-128"/>
                <a:cs typeface="ヒラギノ角ゴ Pro W3" charset="-128"/>
              </a:rPr>
              <a:t>USED </a:t>
            </a:r>
            <a:r>
              <a:rPr lang="en-US" dirty="0">
                <a:ea typeface="ヒラギノ角ゴ Pro W3" charset="-128"/>
                <a:cs typeface="ヒラギノ角ゴ Pro W3" charset="-128"/>
              </a:rPr>
              <a:t>IN: Fall 2008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and Spring 2008 (Pollock)</a:t>
            </a:r>
          </a:p>
          <a:p>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3, Lecture 6). Pollock (Lecture 7).</a:t>
            </a:r>
          </a:p>
          <a:p>
            <a:r>
              <a:rPr lang="en-US" dirty="0">
                <a:ea typeface="ヒラギノ角ゴ Pro W3" charset="-128"/>
                <a:cs typeface="ヒラギノ角ゴ Pro W3" charset="-128"/>
              </a:rPr>
              <a:t>STUDENT RESPONSES:  6% 6% 9% </a:t>
            </a:r>
            <a:r>
              <a:rPr lang="en-US" b="1" dirty="0">
                <a:ea typeface="ヒラギノ角ゴ Pro W3" charset="-128"/>
                <a:cs typeface="ヒラギノ角ゴ Pro W3" charset="-128"/>
              </a:rPr>
              <a:t>[[79%]] </a:t>
            </a:r>
            <a:r>
              <a:rPr lang="en-US" dirty="0">
                <a:ea typeface="ヒラギノ角ゴ Pro W3" charset="-128"/>
                <a:cs typeface="ヒラギノ角ゴ Pro W3" charset="-128"/>
              </a:rPr>
              <a:t>0% (FALL 2008)</a:t>
            </a:r>
          </a:p>
          <a:p>
            <a:r>
              <a:rPr lang="en-US" dirty="0">
                <a:ea typeface="ヒラギノ角ゴ Pro W3" charset="-128"/>
                <a:cs typeface="ヒラギノ角ゴ Pro W3" charset="-128"/>
              </a:rPr>
              <a:t>				  9% 9% 14% </a:t>
            </a:r>
            <a:r>
              <a:rPr lang="en-US" b="1" dirty="0">
                <a:ea typeface="ヒラギノ角ゴ Pro W3" charset="-128"/>
                <a:cs typeface="ヒラギノ角ゴ Pro W3" charset="-128"/>
              </a:rPr>
              <a:t>[[55%]] </a:t>
            </a:r>
            <a:r>
              <a:rPr lang="en-US" dirty="0">
                <a:ea typeface="ヒラギノ角ゴ Pro W3" charset="-128"/>
                <a:cs typeface="ヒラギノ角ゴ Pro W3" charset="-128"/>
              </a:rPr>
              <a:t>14% (SPRING 2008)</a:t>
            </a:r>
          </a:p>
          <a:p>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 I used it as a “start of class” clicker question, </a:t>
            </a:r>
            <a:r>
              <a:rPr lang="en-US" i="1" dirty="0">
                <a:ea typeface="ヒラギノ角ゴ Pro W3" charset="-128"/>
                <a:cs typeface="ヒラギノ角ゴ Pro W3" charset="-128"/>
              </a:rPr>
              <a:t>before covering this material, so it was sort of a “reading question”  </a:t>
            </a:r>
            <a:r>
              <a:rPr lang="en-US" dirty="0">
                <a:ea typeface="ヒラギノ角ゴ Pro W3" charset="-128"/>
                <a:cs typeface="ヒラギノ角ゴ Pro W3" charset="-128"/>
              </a:rPr>
              <a:t>57% chose d) I then came back to it later in the lecture (though we didn’t re-vote) to talk through points a, b, and c…-SJP </a:t>
            </a:r>
          </a:p>
          <a:p>
            <a:r>
              <a:rPr lang="en-US" dirty="0">
                <a:ea typeface="ヒラギノ角ゴ Pro W3" charset="-128"/>
                <a:cs typeface="ヒラギノ角ゴ Pro W3" charset="-128"/>
              </a:rPr>
              <a:t>WRITTEN BY:  Steven Pollock (CU-Boulder)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a:lstStyle/>
          <a:p>
            <a:fld id="{98D87DFE-B485-7B40-BD1D-167D0D2C5DBE}" type="slidenum">
              <a:rPr lang="en-US">
                <a:latin typeface="Arial" charset="0"/>
                <a:ea typeface="ヒラギノ角ゴ Pro W3" charset="-128"/>
                <a:cs typeface="ヒラギノ角ゴ Pro W3" charset="-128"/>
              </a:rPr>
              <a:pPr/>
              <a:t>17</a:t>
            </a:fld>
            <a:endParaRPr lang="en-US">
              <a:latin typeface="Arial" charset="0"/>
              <a:ea typeface="ヒラギノ角ゴ Pro W3" charset="-128"/>
              <a:cs typeface="ヒラギノ角ゴ Pro W3" charset="-128"/>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a:lstStyle/>
          <a:p>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CONCEPTUAL</a:t>
            </a:r>
            <a:endParaRPr lang="en-US" dirty="0" smtClean="0">
              <a:latin typeface="Arial" charset="0"/>
              <a:ea typeface="ヒラギノ角ゴ Pro W3" charset="-128"/>
              <a:cs typeface="ヒラギノ角ゴ Pro W3" charset="-128"/>
            </a:endParaRPr>
          </a:p>
          <a:p>
            <a:r>
              <a:rPr lang="en-US" dirty="0" smtClean="0">
                <a:latin typeface="Arial" charset="0"/>
                <a:ea typeface="ヒラギノ角ゴ Pro W3" charset="-128"/>
                <a:cs typeface="ヒラギノ角ゴ Pro W3" charset="-128"/>
              </a:rPr>
              <a:t>CORRECT ANSWER: B </a:t>
            </a:r>
          </a:p>
          <a:p>
            <a:r>
              <a:rPr lang="en-US" dirty="0" smtClean="0">
                <a:latin typeface="Arial" charset="0"/>
                <a:ea typeface="ヒラギノ角ゴ Pro W3" charset="-128"/>
                <a:cs typeface="ヒラギノ角ゴ Pro W3" charset="-128"/>
              </a:rPr>
              <a:t>____________________________</a:t>
            </a:r>
            <a:br>
              <a:rPr lang="en-US" dirty="0" smtClean="0">
                <a:latin typeface="Arial" charset="0"/>
                <a:ea typeface="ヒラギノ角ゴ Pro W3" charset="-128"/>
                <a:cs typeface="ヒラギノ角ゴ Pro W3" charset="-128"/>
              </a:rPr>
            </a:br>
            <a:r>
              <a:rPr lang="en-US" dirty="0" smtClean="0">
                <a:latin typeface="Arial" charset="0"/>
                <a:ea typeface="ヒラギノ角ゴ Pro W3" charset="-128"/>
                <a:cs typeface="ヒラギノ角ゴ Pro W3" charset="-128"/>
              </a:rPr>
              <a:t>Physics</a:t>
            </a:r>
            <a:r>
              <a:rPr lang="en-US" baseline="0" dirty="0" smtClean="0">
                <a:latin typeface="Arial" charset="0"/>
                <a:ea typeface="ヒラギノ角ゴ Pro W3" charset="-128"/>
                <a:cs typeface="ヒラギノ角ゴ Pro W3" charset="-128"/>
              </a:rPr>
              <a:t> 3320, Fa11 (SJP) Lecture 3</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About 3/4 </a:t>
            </a:r>
            <a:r>
              <a:rPr lang="en-US" dirty="0">
                <a:latin typeface="Arial" charset="0"/>
                <a:ea typeface="ヒラギノ角ゴ Pro W3" charset="-128"/>
                <a:cs typeface="ヒラギノ角ゴ Pro W3" charset="-128"/>
              </a:rPr>
              <a:t>got this when it was silent,</a:t>
            </a:r>
            <a:r>
              <a:rPr lang="en-US" baseline="0" dirty="0">
                <a:latin typeface="Arial" charset="0"/>
                <a:ea typeface="ヒラギノ角ゴ Pro W3" charset="-128"/>
                <a:cs typeface="ヒラギノ角ゴ Pro W3" charset="-128"/>
              </a:rPr>
              <a:t> then in the end after their peer </a:t>
            </a:r>
            <a:r>
              <a:rPr lang="en-US" baseline="0" dirty="0" smtClean="0">
                <a:latin typeface="Arial" charset="0"/>
                <a:ea typeface="ヒラギノ角ゴ Pro W3" charset="-128"/>
                <a:cs typeface="ヒラギノ角ゴ Pro W3" charset="-128"/>
              </a:rPr>
              <a:t>discussion</a:t>
            </a:r>
            <a:endParaRPr lang="en-US" baseline="0" dirty="0">
              <a:latin typeface="Arial" charset="0"/>
              <a:ea typeface="ヒラギノ角ゴ Pro W3" charset="-128"/>
              <a:cs typeface="ヒラギノ角ゴ Pro W3" charset="-128"/>
            </a:endParaRPr>
          </a:p>
          <a:p>
            <a:r>
              <a:rPr lang="en-US" baseline="0" dirty="0" smtClean="0">
                <a:latin typeface="Arial" charset="0"/>
                <a:ea typeface="ヒラギノ角ゴ Pro W3" charset="-128"/>
                <a:cs typeface="ヒラギノ角ゴ Pro W3" charset="-128"/>
              </a:rPr>
              <a:t>22, </a:t>
            </a:r>
            <a:r>
              <a:rPr lang="en-US" b="1" baseline="0" dirty="0" smtClean="0">
                <a:latin typeface="Arial" charset="0"/>
                <a:ea typeface="ヒラギノ角ゴ Pro W3" charset="-128"/>
                <a:cs typeface="ヒラギノ角ゴ Pro W3" charset="-128"/>
              </a:rPr>
              <a:t>[</a:t>
            </a:r>
            <a:r>
              <a:rPr lang="en-US" b="1" baseline="0" dirty="0">
                <a:latin typeface="Arial" charset="0"/>
                <a:ea typeface="ヒラギノ角ゴ Pro W3" charset="-128"/>
                <a:cs typeface="ヒラギノ角ゴ Pro W3" charset="-128"/>
              </a:rPr>
              <a:t>74</a:t>
            </a:r>
            <a:r>
              <a:rPr lang="en-US" b="1" baseline="0" dirty="0" smtClean="0">
                <a:latin typeface="Arial" charset="0"/>
                <a:ea typeface="ヒラギノ角ゴ Pro W3" charset="-128"/>
                <a:cs typeface="ヒラギノ角ゴ Pro W3" charset="-128"/>
              </a:rPr>
              <a:t>]</a:t>
            </a:r>
            <a:r>
              <a:rPr lang="en-US" baseline="0" dirty="0" smtClean="0">
                <a:latin typeface="Arial" charset="0"/>
                <a:ea typeface="ヒラギノ角ゴ Pro W3" charset="-128"/>
                <a:cs typeface="ヒラギノ角ゴ Pro W3" charset="-128"/>
              </a:rPr>
              <a:t>, </a:t>
            </a:r>
            <a:r>
              <a:rPr lang="en-US" b="0" baseline="0" dirty="0" smtClean="0">
                <a:latin typeface="Arial" charset="0"/>
                <a:ea typeface="ヒラギノ角ゴ Pro W3" charset="-128"/>
                <a:cs typeface="ヒラギノ角ゴ Pro W3" charset="-128"/>
              </a:rPr>
              <a:t>4, 0</a:t>
            </a:r>
          </a:p>
          <a:p>
            <a:endParaRPr lang="en-US" b="0" baseline="0" dirty="0" smtClean="0">
              <a:latin typeface="Arial" charset="0"/>
              <a:ea typeface="ヒラギノ角ゴ Pro W3" charset="-128"/>
              <a:cs typeface="ヒラギノ角ゴ Pro W3" charset="-128"/>
            </a:endParaRPr>
          </a:p>
          <a:p>
            <a:r>
              <a:rPr lang="en-US" b="0" baseline="0" dirty="0" smtClean="0">
                <a:latin typeface="Arial" charset="0"/>
                <a:ea typeface="ヒラギノ角ゴ Pro W3" charset="-128"/>
                <a:cs typeface="ヒラギノ角ゴ Pro W3" charset="-128"/>
              </a:rPr>
              <a:t>Physics 3320, Sp12 (MD) Lecture 2</a:t>
            </a:r>
          </a:p>
          <a:p>
            <a:r>
              <a:rPr lang="en-US" b="0" baseline="0" dirty="0" smtClean="0">
                <a:latin typeface="Arial" charset="0"/>
                <a:ea typeface="ヒラギノ角ゴ Pro W3" charset="-128"/>
                <a:cs typeface="ヒラギノ角ゴ Pro W3" charset="-128"/>
              </a:rPr>
              <a:t>9, </a:t>
            </a:r>
            <a:r>
              <a:rPr lang="en-US" b="1" baseline="0" dirty="0" smtClean="0">
                <a:latin typeface="Arial" charset="0"/>
                <a:ea typeface="ヒラギノ角ゴ Pro W3" charset="-128"/>
                <a:cs typeface="ヒラギノ角ゴ Pro W3" charset="-128"/>
              </a:rPr>
              <a:t>[88]</a:t>
            </a:r>
            <a:r>
              <a:rPr lang="en-US" b="0" baseline="0" dirty="0" smtClean="0">
                <a:latin typeface="Arial" charset="0"/>
                <a:ea typeface="ヒラギノ角ゴ Pro W3" charset="-128"/>
                <a:cs typeface="ヒラギノ角ゴ Pro W3" charset="-128"/>
              </a:rPr>
              <a:t>, 3, 0, 0</a:t>
            </a:r>
            <a:endParaRPr lang="en-US" baseline="0" dirty="0">
              <a:latin typeface="Arial" charset="0"/>
              <a:ea typeface="ヒラギノ角ゴ Pro W3" charset="-128"/>
              <a:cs typeface="ヒラギノ角ゴ Pro W3" charset="-128"/>
            </a:endParaRPr>
          </a:p>
          <a:p>
            <a:r>
              <a:rPr lang="en-US" baseline="0" dirty="0" smtClean="0">
                <a:latin typeface="Arial" charset="0"/>
                <a:ea typeface="ヒラギノ角ゴ Pro W3" charset="-128"/>
                <a:cs typeface="ヒラギノ角ゴ Pro W3" charset="-128"/>
              </a:rPr>
              <a:t>____________________________</a:t>
            </a:r>
          </a:p>
          <a:p>
            <a:r>
              <a:rPr lang="en-US" b="1" baseline="0" dirty="0" smtClean="0">
                <a:latin typeface="Arial" charset="0"/>
                <a:ea typeface="ヒラギノ角ゴ Pro W3" charset="-128"/>
                <a:cs typeface="ヒラギノ角ゴ Pro W3" charset="-128"/>
              </a:rPr>
              <a:t>Fall 2011 Comments</a:t>
            </a:r>
          </a:p>
          <a:p>
            <a:r>
              <a:rPr lang="en-US" baseline="0" dirty="0" smtClean="0">
                <a:latin typeface="Arial" charset="0"/>
                <a:ea typeface="ヒラギノ角ゴ Pro W3" charset="-128"/>
                <a:cs typeface="ヒラギノ角ゴ Pro W3" charset="-128"/>
              </a:rPr>
              <a:t>Good </a:t>
            </a:r>
            <a:r>
              <a:rPr lang="en-US" baseline="0" dirty="0">
                <a:latin typeface="Arial" charset="0"/>
                <a:ea typeface="ヒラギノ角ゴ Pro W3" charset="-128"/>
                <a:cs typeface="ヒラギノ角ゴ Pro W3" charset="-128"/>
              </a:rPr>
              <a:t>discussions, I got them to come up with a real object (e.g. charged metal sphere) for E, and used this as a segue to formal discussion about boundary conditions on E (and V). (Also, discussed generality, even though we’re moving to time-dependence this term, of those BC’s)</a:t>
            </a:r>
            <a:r>
              <a:rPr lang="en-US" baseline="0" dirty="0" smtClean="0">
                <a:latin typeface="Arial" charset="0"/>
                <a:ea typeface="ヒラギノ角ゴ Pro W3" charset="-128"/>
                <a:cs typeface="ヒラギノ角ゴ Pro W3" charset="-128"/>
              </a:rPr>
              <a:t> </a:t>
            </a:r>
            <a:endParaRPr lang="en-US" dirty="0" smtClean="0">
              <a:latin typeface="Arial" charset="0"/>
              <a:ea typeface="ヒラギノ角ゴ Pro W3" charset="-128"/>
              <a:cs typeface="ヒラギノ角ゴ Pro W3" charset="-128"/>
            </a:endParaRPr>
          </a:p>
          <a:p>
            <a:endParaRPr lang="en-US" dirty="0" smtClean="0">
              <a:latin typeface="Arial" charset="0"/>
              <a:ea typeface="ヒラギノ角ゴ Pro W3" charset="-128"/>
              <a:cs typeface="ヒラギノ角ゴ Pro W3" charset="-128"/>
            </a:endParaRPr>
          </a:p>
          <a:p>
            <a:r>
              <a:rPr lang="en-US" dirty="0" smtClean="0">
                <a:latin typeface="Arial" charset="0"/>
                <a:ea typeface="ヒラギノ角ゴ Pro W3" charset="-128"/>
                <a:cs typeface="ヒラギノ角ゴ Pro W3" charset="-128"/>
              </a:rPr>
              <a:t>============================================</a:t>
            </a:r>
            <a:endParaRPr lang="en-US" dirty="0">
              <a:latin typeface="Arial" charset="0"/>
              <a:ea typeface="ヒラギノ角ゴ Pro W3" charset="-128"/>
              <a:cs typeface="ヒラギノ角ゴ Pro W3" charset="-128"/>
            </a:endParaRPr>
          </a:p>
          <a:p>
            <a:r>
              <a:rPr lang="en-US" dirty="0" smtClean="0">
                <a:latin typeface="Arial" charset="0"/>
                <a:ea typeface="ヒラギノ角ゴ Pro W3" charset="-128"/>
                <a:cs typeface="ヒラギノ角ゴ Pro W3" charset="-128"/>
              </a:rPr>
              <a:t>USED </a:t>
            </a:r>
            <a:r>
              <a:rPr lang="en-US" dirty="0">
                <a:latin typeface="Arial" charset="0"/>
                <a:ea typeface="ヒラギノ角ゴ Pro W3" charset="-128"/>
                <a:cs typeface="ヒラギノ角ゴ Pro W3" charset="-128"/>
              </a:rPr>
              <a:t>IN:  Fall 2008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 and Spring 2008 (Pollock)</a:t>
            </a:r>
          </a:p>
          <a:p>
            <a:r>
              <a:rPr lang="en-US" dirty="0">
                <a:latin typeface="Arial" charset="0"/>
                <a:ea typeface="ヒラギノ角ゴ Pro W3" charset="-128"/>
                <a:cs typeface="ヒラギノ角ゴ Pro W3" charset="-128"/>
              </a:rPr>
              <a:t>LECTURE NUMBER: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 (Week 3, Lecture 7). Pollock (Lecture 8).</a:t>
            </a:r>
          </a:p>
          <a:p>
            <a:r>
              <a:rPr lang="en-US" dirty="0">
                <a:latin typeface="Arial" charset="0"/>
                <a:ea typeface="ヒラギノ角ゴ Pro W3" charset="-128"/>
                <a:cs typeface="ヒラギノ角ゴ Pro W3" charset="-128"/>
              </a:rPr>
              <a:t>STUDENT RESPONSES:  31% </a:t>
            </a:r>
            <a:r>
              <a:rPr lang="en-US" b="1" dirty="0">
                <a:latin typeface="Arial" charset="0"/>
                <a:ea typeface="ヒラギノ角ゴ Pro W3" charset="-128"/>
                <a:cs typeface="ヒラギノ角ゴ Pro W3" charset="-128"/>
              </a:rPr>
              <a:t>[[57%]]</a:t>
            </a:r>
            <a:r>
              <a:rPr lang="en-US" dirty="0">
                <a:latin typeface="Arial" charset="0"/>
                <a:ea typeface="ヒラギノ角ゴ Pro W3" charset="-128"/>
                <a:cs typeface="ヒラギノ角ゴ Pro W3" charset="-128"/>
              </a:rPr>
              <a:t> 12% 0% 0% (FALL 2008)</a:t>
            </a:r>
          </a:p>
          <a:p>
            <a:r>
              <a:rPr lang="en-US" dirty="0">
                <a:latin typeface="Arial" charset="0"/>
                <a:ea typeface="ヒラギノ角ゴ Pro W3" charset="-128"/>
                <a:cs typeface="ヒラギノ角ゴ Pro W3" charset="-128"/>
              </a:rPr>
              <a:t>		</a:t>
            </a:r>
            <a:r>
              <a:rPr lang="en-US" dirty="0" smtClean="0">
                <a:latin typeface="Arial" charset="0"/>
                <a:ea typeface="ヒラギノ角ゴ Pro W3" charset="-128"/>
                <a:cs typeface="ヒラギノ角ゴ Pro W3" charset="-128"/>
              </a:rPr>
              <a:t>	 	27</a:t>
            </a:r>
            <a:r>
              <a:rPr lang="en-US" dirty="0">
                <a:latin typeface="Arial" charset="0"/>
                <a:ea typeface="ヒラギノ角ゴ Pro W3" charset="-128"/>
                <a:cs typeface="ヒラギノ角ゴ Pro W3" charset="-128"/>
              </a:rPr>
              <a:t>% </a:t>
            </a:r>
            <a:r>
              <a:rPr lang="en-US" b="1" dirty="0">
                <a:latin typeface="Arial" charset="0"/>
                <a:ea typeface="ヒラギノ角ゴ Pro W3" charset="-128"/>
                <a:cs typeface="ヒラギノ角ゴ Pro W3" charset="-128"/>
              </a:rPr>
              <a:t>[[73%]] </a:t>
            </a:r>
            <a:r>
              <a:rPr lang="en-US" dirty="0">
                <a:latin typeface="Arial" charset="0"/>
                <a:ea typeface="ヒラギノ角ゴ Pro W3" charset="-128"/>
                <a:cs typeface="ヒラギノ角ゴ Pro W3" charset="-128"/>
              </a:rPr>
              <a:t>0% 0% 0% (SPRING 2008)</a:t>
            </a:r>
          </a:p>
          <a:p>
            <a:r>
              <a:rPr lang="en-US" dirty="0">
                <a:latin typeface="Arial" charset="0"/>
                <a:ea typeface="ヒラギノ角ゴ Pro W3" charset="-128"/>
                <a:cs typeface="ヒラギノ角ゴ Pro W3" charset="-128"/>
              </a:rPr>
              <a:t>In </a:t>
            </a:r>
            <a:r>
              <a:rPr lang="en-US" dirty="0" err="1">
                <a:latin typeface="Arial" charset="0"/>
                <a:ea typeface="ヒラギノ角ゴ Pro W3" charset="-128"/>
                <a:cs typeface="ヒラギノ角ゴ Pro W3" charset="-128"/>
              </a:rPr>
              <a:t>Phys</a:t>
            </a:r>
            <a:r>
              <a:rPr lang="en-US" dirty="0">
                <a:latin typeface="Arial" charset="0"/>
                <a:ea typeface="ヒラギノ角ゴ Pro W3" charset="-128"/>
                <a:cs typeface="ヒラギノ角ゴ Pro W3" charset="-128"/>
              </a:rPr>
              <a:t> 3320, </a:t>
            </a:r>
            <a:r>
              <a:rPr lang="en-US" dirty="0" err="1">
                <a:latin typeface="Arial" charset="0"/>
                <a:ea typeface="ヒラギノ角ゴ Pro W3" charset="-128"/>
                <a:cs typeface="ヒラギノ角ゴ Pro W3" charset="-128"/>
              </a:rPr>
              <a:t>Sp</a:t>
            </a:r>
            <a:r>
              <a:rPr lang="en-US" dirty="0">
                <a:latin typeface="Arial" charset="0"/>
                <a:ea typeface="ヒラギノ角ゴ Pro W3" charset="-128"/>
                <a:cs typeface="ヒラギノ角ゴ Pro W3" charset="-128"/>
              </a:rPr>
              <a:t> 2011, (Lecture #2,</a:t>
            </a:r>
            <a:r>
              <a:rPr lang="en-US" baseline="0" dirty="0">
                <a:latin typeface="Arial" charset="0"/>
                <a:ea typeface="ヒラギノ角ゴ Pro W3" charset="-128"/>
                <a:cs typeface="ヒラギノ角ゴ Pro W3" charset="-128"/>
              </a:rPr>
              <a:t> Kinney):  </a:t>
            </a:r>
            <a:r>
              <a:rPr lang="en-US" dirty="0">
                <a:latin typeface="Arial" charset="0"/>
                <a:ea typeface="ヒラギノ角ゴ Pro W3" charset="-128"/>
                <a:cs typeface="ヒラギノ角ゴ Pro W3" charset="-128"/>
              </a:rPr>
              <a:t>23, </a:t>
            </a:r>
            <a:r>
              <a:rPr lang="en-US" b="1" dirty="0">
                <a:latin typeface="Arial" charset="0"/>
                <a:ea typeface="ヒラギノ角ゴ Pro W3" charset="-128"/>
                <a:cs typeface="ヒラギノ角ゴ Pro W3" charset="-128"/>
              </a:rPr>
              <a:t>[[69]]</a:t>
            </a:r>
            <a:r>
              <a:rPr lang="en-US" b="0" dirty="0">
                <a:latin typeface="Arial" charset="0"/>
                <a:ea typeface="ヒラギノ角ゴ Pro W3" charset="-128"/>
                <a:cs typeface="ヒラギノ角ゴ Pro W3" charset="-128"/>
              </a:rPr>
              <a:t>, 8 </a:t>
            </a:r>
            <a:endParaRPr lang="en-US" dirty="0">
              <a:latin typeface="Arial" charset="0"/>
              <a:ea typeface="ヒラギノ角ゴ Pro W3" charset="-128"/>
              <a:cs typeface="ヒラギノ角ゴ Pro W3" charset="-128"/>
            </a:endParaRPr>
          </a:p>
          <a:p>
            <a:r>
              <a:rPr lang="en-US" b="1" dirty="0">
                <a:latin typeface="Arial" charset="0"/>
                <a:ea typeface="ヒラギノ角ゴ Pro W3" charset="-128"/>
                <a:cs typeface="ヒラギノ角ゴ Pro W3" charset="-128"/>
              </a:rPr>
              <a:t>INSTRUCTOR NOTES: </a:t>
            </a:r>
            <a:r>
              <a:rPr lang="en-US" dirty="0">
                <a:latin typeface="Arial" charset="0"/>
                <a:ea typeface="ヒラギノ角ゴ Pro W3" charset="-128"/>
                <a:cs typeface="ヒラギノ角ゴ Pro W3" charset="-128"/>
              </a:rPr>
              <a:t>73% correct. (I preceded it by 2.26, which made the E part easier, since they had just, 10 minutes earlier, SEEN this E field!)   Nice discussion possibilities, we had some good arguments brought out about WHY we know V(r) can not be discontinuous.</a:t>
            </a:r>
          </a:p>
          <a:p>
            <a:r>
              <a:rPr lang="en-US" dirty="0">
                <a:latin typeface="Arial" charset="0"/>
                <a:ea typeface="ヒラギノ角ゴ Pro W3" charset="-128"/>
                <a:cs typeface="ヒラギノ角ゴ Pro W3" charset="-128"/>
              </a:rPr>
              <a:t>My answer is B, E can jump (e.g. when moving</a:t>
            </a:r>
            <a:r>
              <a:rPr lang="en-US" baseline="0" dirty="0">
                <a:latin typeface="Arial" charset="0"/>
                <a:ea typeface="ヒラギノ角ゴ Pro W3" charset="-128"/>
                <a:cs typeface="ヒラギノ角ゴ Pro W3" charset="-128"/>
              </a:rPr>
              <a:t> past a sheet of charge, E is discontinuous</a:t>
            </a:r>
            <a:r>
              <a:rPr lang="en-US" dirty="0">
                <a:latin typeface="Arial" charset="0"/>
                <a:ea typeface="ヒラギノ角ゴ Pro W3" charset="-128"/>
                <a:cs typeface="ヒラギノ角ゴ Pro W3" charset="-128"/>
              </a:rPr>
              <a:t>, but V cannot</a:t>
            </a:r>
            <a:r>
              <a:rPr lang="en-US" baseline="0" dirty="0">
                <a:latin typeface="Arial" charset="0"/>
                <a:ea typeface="ヒラギノ角ゴ Pro W3" charset="-128"/>
                <a:cs typeface="ヒラギノ角ゴ Pro W3" charset="-128"/>
              </a:rPr>
              <a:t> (if V has a discontinuity, E would be infinite since it’s a derivative)</a:t>
            </a:r>
            <a:r>
              <a:rPr lang="en-US" dirty="0">
                <a:latin typeface="Arial" charset="0"/>
                <a:ea typeface="ヒラギノ角ゴ Pro W3" charset="-128"/>
                <a:cs typeface="ヒラギノ角ゴ Pro W3" charset="-128"/>
              </a:rPr>
              <a:t> in physical situations -SJP</a:t>
            </a:r>
          </a:p>
          <a:p>
            <a:r>
              <a:rPr lang="en-US" dirty="0">
                <a:latin typeface="Arial" charset="0"/>
                <a:ea typeface="ヒラギノ角ゴ Pro W3" charset="-128"/>
                <a:cs typeface="ヒラギノ角ゴ Pro W3" charset="-128"/>
              </a:rPr>
              <a:t>WRITTEN BY:  Steven Pollock (CU-Boulder)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a:lstStyle/>
          <a:p>
            <a:fld id="{AC182080-8C55-AB40-9BC6-E8A9002976C3}" type="slidenum">
              <a:rPr lang="en-US">
                <a:latin typeface="Arial" charset="0"/>
                <a:ea typeface="ヒラギノ角ゴ Pro W3" charset="-128"/>
                <a:cs typeface="ヒラギノ角ゴ Pro W3" charset="-128"/>
              </a:rPr>
              <a:pPr/>
              <a:t>18</a:t>
            </a:fld>
            <a:endParaRPr lang="en-US">
              <a:latin typeface="Arial" charset="0"/>
              <a:ea typeface="ヒラギノ角ゴ Pro W3" charset="-128"/>
              <a:cs typeface="ヒラギノ角ゴ Pro W3"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CONCEPTUAL</a:t>
            </a:r>
            <a:endParaRPr lang="en-US" dirty="0" smtClean="0">
              <a:latin typeface="Arial" charset="0"/>
              <a:ea typeface="ヒラギノ角ゴ Pro W3" charset="-128"/>
              <a:cs typeface="ヒラギノ角ゴ Pro W3"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 ANSWER: B </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___________________________________</a:t>
            </a:r>
          </a:p>
          <a:p>
            <a:pPr eaLnBrk="1" hangingPunct="1"/>
            <a:endParaRPr lang="en-US" dirty="0" smtClean="0">
              <a:latin typeface="Arial" charset="0"/>
              <a:ea typeface="ヒラギノ角ゴ Pro W3" charset="-128"/>
              <a:cs typeface="ヒラギノ角ゴ Pro W3" charset="-128"/>
            </a:endParaRPr>
          </a:p>
          <a:p>
            <a:pPr eaLnBrk="1" hangingPunct="1"/>
            <a:r>
              <a:rPr lang="en-US" b="0" dirty="0" smtClean="0">
                <a:latin typeface="Arial" charset="0"/>
                <a:ea typeface="ヒラギノ角ゴ Pro W3" charset="-128"/>
                <a:cs typeface="ヒラギノ角ゴ Pro W3" charset="-128"/>
              </a:rPr>
              <a:t>Fall</a:t>
            </a:r>
            <a:r>
              <a:rPr lang="en-US" b="0" baseline="0" dirty="0" smtClean="0">
                <a:latin typeface="Arial" charset="0"/>
                <a:ea typeface="ヒラギノ角ゴ Pro W3" charset="-128"/>
                <a:cs typeface="ヒラギノ角ゴ Pro W3" charset="-128"/>
              </a:rPr>
              <a:t> 2011 Comments</a:t>
            </a:r>
          </a:p>
          <a:p>
            <a:pPr eaLnBrk="1" hangingPunct="1"/>
            <a:r>
              <a:rPr lang="en-US" b="0" baseline="0" dirty="0" smtClean="0">
                <a:latin typeface="Arial" charset="0"/>
                <a:ea typeface="ヒラギノ角ゴ Pro W3" charset="-128"/>
                <a:cs typeface="ヒラギノ角ゴ Pro W3" charset="-128"/>
              </a:rPr>
              <a:t>D</a:t>
            </a:r>
            <a:r>
              <a:rPr lang="en-US" dirty="0" smtClean="0">
                <a:latin typeface="Arial" charset="0"/>
                <a:ea typeface="ヒラギノ角ゴ Pro W3" charset="-128"/>
                <a:cs typeface="ヒラギノ角ゴ Pro W3" charset="-128"/>
              </a:rPr>
              <a:t>idn’t </a:t>
            </a:r>
            <a:r>
              <a:rPr lang="en-US" dirty="0">
                <a:latin typeface="Arial" charset="0"/>
                <a:ea typeface="ヒラギノ角ゴ Pro W3" charset="-128"/>
                <a:cs typeface="ヒラギノ角ゴ Pro W3" charset="-128"/>
              </a:rPr>
              <a:t>clic</a:t>
            </a:r>
            <a:r>
              <a:rPr lang="en-US" baseline="0" dirty="0">
                <a:latin typeface="Arial" charset="0"/>
                <a:ea typeface="ヒラギノ角ゴ Pro W3" charset="-128"/>
                <a:cs typeface="ヒラギノ角ゴ Pro W3" charset="-128"/>
              </a:rPr>
              <a:t>k on this one since someone brought it up spontaneously!</a:t>
            </a:r>
            <a:r>
              <a:rPr lang="en-US" baseline="0" dirty="0" smtClean="0">
                <a:latin typeface="Arial" charset="0"/>
                <a:ea typeface="ヒラギノ角ゴ Pro W3" charset="-128"/>
                <a:cs typeface="ヒラギノ角ゴ Pro W3" charset="-128"/>
              </a:rPr>
              <a:t/>
            </a:r>
            <a:br>
              <a:rPr lang="en-US" baseline="0" dirty="0" smtClean="0">
                <a:latin typeface="Arial" charset="0"/>
                <a:ea typeface="ヒラギノ角ゴ Pro W3" charset="-128"/>
                <a:cs typeface="ヒラギノ角ゴ Pro W3" charset="-128"/>
              </a:rPr>
            </a:br>
            <a:endParaRPr lang="en-US" baseline="0" dirty="0" smtClean="0">
              <a:latin typeface="Arial" charset="0"/>
              <a:ea typeface="ヒラギノ角ゴ Pro W3" charset="-128"/>
              <a:cs typeface="ヒラギノ角ゴ Pro W3" charset="-128"/>
            </a:endParaRPr>
          </a:p>
          <a:p>
            <a:pPr eaLnBrk="1" hangingPunct="1"/>
            <a:r>
              <a:rPr lang="en-US" baseline="0" dirty="0" smtClean="0">
                <a:latin typeface="Arial" charset="0"/>
                <a:ea typeface="ヒラギノ角ゴ Pro W3" charset="-128"/>
                <a:cs typeface="ヒラギノ角ゴ Pro W3" charset="-128"/>
              </a:rPr>
              <a:t>==================================</a:t>
            </a:r>
            <a:endParaRPr lang="en-US" dirty="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USED </a:t>
            </a:r>
            <a:r>
              <a:rPr lang="en-US" dirty="0">
                <a:latin typeface="Arial" charset="0"/>
                <a:ea typeface="ヒラギノ角ゴ Pro W3" charset="-128"/>
                <a:cs typeface="ヒラギノ角ゴ Pro W3" charset="-128"/>
              </a:rPr>
              <a:t>IN:  Spring 2008 (Pollock)</a:t>
            </a:r>
          </a:p>
          <a:p>
            <a:pPr eaLnBrk="1" hangingPunct="1"/>
            <a:r>
              <a:rPr lang="en-US" dirty="0">
                <a:latin typeface="Arial" charset="0"/>
                <a:ea typeface="ヒラギノ角ゴ Pro W3" charset="-128"/>
                <a:cs typeface="ヒラギノ角ゴ Pro W3" charset="-128"/>
              </a:rPr>
              <a:t>LECTURE NUMBER: 9</a:t>
            </a:r>
          </a:p>
          <a:p>
            <a:pPr eaLnBrk="1" hangingPunct="1"/>
            <a:r>
              <a:rPr lang="en-US" dirty="0">
                <a:latin typeface="Arial" charset="0"/>
                <a:ea typeface="ヒラギノ角ゴ Pro W3" charset="-128"/>
                <a:cs typeface="ヒラギノ角ゴ Pro W3" charset="-128"/>
              </a:rPr>
              <a:t>STUDENT RESPONSES:  17% </a:t>
            </a:r>
            <a:r>
              <a:rPr lang="en-US" b="1" dirty="0">
                <a:latin typeface="Arial" charset="0"/>
                <a:ea typeface="ヒラギノ角ゴ Pro W3" charset="-128"/>
                <a:cs typeface="ヒラギノ角ゴ Pro W3" charset="-128"/>
              </a:rPr>
              <a:t>[[ 67%]] </a:t>
            </a:r>
            <a:r>
              <a:rPr lang="en-US" dirty="0">
                <a:latin typeface="Arial" charset="0"/>
                <a:ea typeface="ヒラギノ角ゴ Pro W3" charset="-128"/>
                <a:cs typeface="ヒラギノ角ゴ Pro W3" charset="-128"/>
              </a:rPr>
              <a:t>17% 0% 0%</a:t>
            </a:r>
          </a:p>
          <a:p>
            <a:pPr eaLnBrk="1" hangingPunct="1"/>
            <a:r>
              <a:rPr lang="en-US" dirty="0">
                <a:latin typeface="Arial" charset="0"/>
                <a:ea typeface="ヒラギノ角ゴ Pro W3" charset="-128"/>
                <a:cs typeface="ヒラギノ角ゴ Pro W3" charset="-128"/>
              </a:rPr>
              <a:t>In 3320, </a:t>
            </a:r>
            <a:r>
              <a:rPr lang="en-US" dirty="0" err="1">
                <a:latin typeface="Arial" charset="0"/>
                <a:ea typeface="ヒラギノ角ゴ Pro W3" charset="-128"/>
                <a:cs typeface="ヒラギノ角ゴ Pro W3" charset="-128"/>
              </a:rPr>
              <a:t>Sp</a:t>
            </a:r>
            <a:r>
              <a:rPr lang="en-US" baseline="0" dirty="0">
                <a:latin typeface="Arial" charset="0"/>
                <a:ea typeface="ヒラギノ角ゴ Pro W3" charset="-128"/>
                <a:cs typeface="ヒラギノ角ゴ Pro W3" charset="-128"/>
              </a:rPr>
              <a:t> ‘11 (Kinney) Lecture #2, 5, </a:t>
            </a:r>
            <a:r>
              <a:rPr lang="en-US" b="1" baseline="0" dirty="0">
                <a:latin typeface="Arial" charset="0"/>
                <a:ea typeface="ヒラギノ角ゴ Pro W3" charset="-128"/>
                <a:cs typeface="ヒラギノ角ゴ Pro W3" charset="-128"/>
              </a:rPr>
              <a:t>[[90]],</a:t>
            </a:r>
            <a:r>
              <a:rPr lang="en-US" b="0" baseline="0" dirty="0">
                <a:latin typeface="Arial" charset="0"/>
                <a:ea typeface="ヒラギノ角ゴ Pro W3" charset="-128"/>
                <a:cs typeface="ヒラギノ角ゴ Pro W3" charset="-128"/>
              </a:rPr>
              <a:t>5, 0</a:t>
            </a:r>
          </a:p>
          <a:p>
            <a:pPr eaLnBrk="1" hangingPunct="1"/>
            <a:endParaRPr lang="en-US" dirty="0">
              <a:latin typeface="Arial" charset="0"/>
              <a:ea typeface="ヒラギノ角ゴ Pro W3" charset="-128"/>
              <a:cs typeface="ヒラギノ角ゴ Pro W3" charset="-128"/>
            </a:endParaRPr>
          </a:p>
          <a:p>
            <a:pPr eaLnBrk="1" hangingPunct="1"/>
            <a:r>
              <a:rPr lang="en-US" b="1" dirty="0">
                <a:latin typeface="Arial" charset="0"/>
                <a:ea typeface="ヒラギノ角ゴ Pro W3" charset="-128"/>
                <a:cs typeface="ヒラギノ角ゴ Pro W3" charset="-128"/>
              </a:rPr>
              <a:t>INSTRUCTOR NOTES: </a:t>
            </a:r>
            <a:r>
              <a:rPr lang="en-US" dirty="0">
                <a:latin typeface="Arial" charset="0"/>
                <a:ea typeface="ヒラギノ角ゴ Pro W3" charset="-128"/>
                <a:cs typeface="ヒラギノ角ゴ Pro W3" charset="-128"/>
              </a:rPr>
              <a:t>Used this as the “lead in” question start of class. 2/3 got it, lots argued for A (which I also heard during office hours) but several also argued for C. Not sure if the confusion was just misreading the problem (thinking of it as a solid sphere), but I got *asked* about that during the question, and was extremely clear that this was supposed to be JUST A SHELL of charges with nothing inside. (SO, I just now edited the problem to say “and no other charges anywhere else”, we’ll see if that helps?) Although as usual, leaving in ambiguities sometimes makes for more fruitful and active discussions/arguments!)  -SJP</a:t>
            </a:r>
          </a:p>
          <a:p>
            <a:pPr eaLnBrk="1" hangingPunct="1"/>
            <a:r>
              <a:rPr lang="en-US" dirty="0">
                <a:latin typeface="Arial" charset="0"/>
                <a:ea typeface="ヒラギノ角ゴ Pro W3" charset="-128"/>
                <a:cs typeface="ヒラギノ角ゴ Pro W3" charset="-128"/>
              </a:rPr>
              <a:t>WRITTEN BY:  Steven Pollock (CU-Boulder)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0963"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CONCEPTUAL</a:t>
            </a:r>
            <a:endParaRPr lang="en-US" dirty="0" smtClean="0">
              <a:latin typeface="Arial" charset="0"/>
              <a:ea typeface="ヒラギノ角ゴ Pro W3" charset="-128"/>
              <a:cs typeface="ヒラギノ角ゴ Pro W3"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ea typeface="ヒラギノ角ゴ Pro W3" charset="-128"/>
                <a:cs typeface="ヒラギノ角ゴ Pro W3" charset="-128"/>
              </a:rPr>
              <a:t>CORRECT ANSWER:  A</a:t>
            </a:r>
          </a:p>
          <a:p>
            <a:r>
              <a:rPr lang="en-US" dirty="0" smtClean="0">
                <a:latin typeface="Arial" charset="0"/>
                <a:ea typeface="ヒラギノ角ゴ Pro W3" charset="-128"/>
                <a:cs typeface="ヒラギノ角ゴ Pro W3" charset="-128"/>
              </a:rPr>
              <a:t>“Visual</a:t>
            </a:r>
            <a:r>
              <a:rPr lang="en-US" baseline="0" dirty="0" smtClean="0">
                <a:latin typeface="Arial" charset="0"/>
                <a:ea typeface="ヒラギノ角ゴ Pro W3" charset="-128"/>
                <a:cs typeface="ヒラギノ角ゴ Pro W3" charset="-128"/>
              </a:rPr>
              <a:t> Hint” in next slide (R20)</a:t>
            </a:r>
            <a:endParaRPr lang="en-US" dirty="0" smtClean="0">
              <a:latin typeface="Arial" charset="0"/>
              <a:ea typeface="ヒラギノ角ゴ Pro W3" charset="-128"/>
              <a:cs typeface="ヒラギノ角ゴ Pro W3" charset="-128"/>
            </a:endParaRPr>
          </a:p>
          <a:p>
            <a:r>
              <a:rPr lang="en-US" dirty="0" smtClean="0">
                <a:latin typeface="Arial" charset="0"/>
                <a:ea typeface="ヒラギノ角ゴ Pro W3" charset="-128"/>
                <a:cs typeface="ヒラギノ角ゴ Pro W3" charset="-128"/>
              </a:rPr>
              <a:t>______________________________</a:t>
            </a:r>
          </a:p>
          <a:p>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4</a:t>
            </a:r>
          </a:p>
          <a:p>
            <a:r>
              <a:rPr lang="en-US" dirty="0" smtClean="0">
                <a:latin typeface="Arial" charset="0"/>
                <a:ea typeface="ヒラギノ角ゴ Pro W3" charset="-128"/>
                <a:cs typeface="ヒラギノ角ゴ Pro W3" charset="-128"/>
              </a:rPr>
              <a:t>[[34]] 45, 21</a:t>
            </a:r>
          </a:p>
          <a:p>
            <a:r>
              <a:rPr lang="en-US" dirty="0" smtClean="0">
                <a:latin typeface="Arial" charset="0"/>
                <a:ea typeface="ヒラギノ角ゴ Pro W3" charset="-128"/>
                <a:cs typeface="ヒラギノ角ゴ Pro W3" charset="-128"/>
              </a:rPr>
              <a:t>_______________________________</a:t>
            </a:r>
          </a:p>
          <a:p>
            <a:r>
              <a:rPr lang="en-US" b="1" dirty="0" smtClean="0">
                <a:latin typeface="Arial" charset="0"/>
                <a:ea typeface="ヒラギノ角ゴ Pro W3" charset="-128"/>
                <a:cs typeface="ヒラギノ角ゴ Pro W3" charset="-128"/>
              </a:rPr>
              <a:t>Fall</a:t>
            </a:r>
            <a:r>
              <a:rPr lang="en-US" b="1" baseline="0" dirty="0" smtClean="0">
                <a:latin typeface="Arial" charset="0"/>
                <a:ea typeface="ヒラギノ角ゴ Pro W3" charset="-128"/>
                <a:cs typeface="ヒラギノ角ゴ Pro W3" charset="-128"/>
              </a:rPr>
              <a:t> 2011 Comments</a:t>
            </a:r>
            <a:endParaRPr lang="en-US" b="1" dirty="0" smtClean="0">
              <a:latin typeface="Arial" charset="0"/>
              <a:ea typeface="ヒラギノ角ゴ Pro W3" charset="-128"/>
              <a:cs typeface="ヒラギノ角ゴ Pro W3" charset="-128"/>
            </a:endParaRPr>
          </a:p>
          <a:p>
            <a:r>
              <a:rPr lang="en-US" dirty="0" smtClean="0">
                <a:latin typeface="Arial" charset="0"/>
                <a:ea typeface="ヒラギノ角ゴ Pro W3" charset="-128"/>
                <a:cs typeface="ヒラギノ角ゴ Pro W3" charset="-128"/>
              </a:rPr>
              <a:t>This is quite challenging – lots to discuss. (We got to everything described in notes below) </a:t>
            </a:r>
          </a:p>
          <a:p>
            <a:endParaRPr lang="en-US" dirty="0" smtClean="0">
              <a:latin typeface="Arial" charset="0"/>
              <a:ea typeface="ヒラギノ角ゴ Pro W3" charset="-128"/>
              <a:cs typeface="ヒラギノ角ゴ Pro W3" charset="-128"/>
            </a:endParaRPr>
          </a:p>
          <a:p>
            <a:r>
              <a:rPr lang="en-US" dirty="0" smtClean="0">
                <a:ea typeface="ヒラギノ角ゴ Pro W3" charset="-128"/>
                <a:cs typeface="ヒラギノ角ゴ Pro W3" charset="-128"/>
              </a:rPr>
              <a:t>LA</a:t>
            </a:r>
            <a:r>
              <a:rPr lang="en-US" baseline="0" dirty="0" smtClean="0">
                <a:ea typeface="ヒラギノ角ゴ Pro W3" charset="-128"/>
                <a:cs typeface="ヒラギノ角ゴ Pro W3" charset="-128"/>
              </a:rPr>
              <a:t> NOTES:  </a:t>
            </a:r>
          </a:p>
          <a:p>
            <a:r>
              <a:rPr lang="en-US" baseline="0" dirty="0" smtClean="0">
                <a:ea typeface="ヒラギノ角ゴ Pro W3" charset="-128"/>
                <a:cs typeface="ヒラギノ角ゴ Pro W3" charset="-128"/>
              </a:rPr>
              <a:t>1) T</a:t>
            </a:r>
            <a:r>
              <a:rPr lang="en-US" sz="1200" kern="1200" dirty="0" smtClean="0">
                <a:solidFill>
                  <a:schemeClr val="tx1"/>
                </a:solidFill>
                <a:latin typeface="+mn-lt"/>
                <a:ea typeface="+mn-ea"/>
                <a:cs typeface="+mn-cs"/>
              </a:rPr>
              <a:t>he students I was near had a short discussion on how charges move on a conductor.  They then arrived at the proper answer and were fairly confident in their decision.  It was a bit difficult to get much more out of them than a short response.</a:t>
            </a:r>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2) T</a:t>
            </a:r>
            <a:r>
              <a:rPr lang="en-US" sz="1200" kern="1200" dirty="0" smtClean="0">
                <a:solidFill>
                  <a:schemeClr val="tx1"/>
                </a:solidFill>
                <a:latin typeface="+mn-lt"/>
                <a:ea typeface="+mn-ea"/>
                <a:cs typeface="+mn-cs"/>
              </a:rPr>
              <a:t>he student I was sitting next to said that negative charge should build up close to the positive charge, and that positive charge will have to build up on the interior surface of the shell in order to counteract that. It was difficult to get a discussion going around this question, and the students seemed reluctant to talk to each other.</a:t>
            </a:r>
            <a:endParaRPr lang="en-US" dirty="0" smtClean="0">
              <a:ea typeface="ヒラギノ角ゴ Pro W3" charset="-128"/>
              <a:cs typeface="ヒラギノ角ゴ Pro W3" charset="-128"/>
            </a:endParaRPr>
          </a:p>
          <a:p>
            <a:endParaRPr lang="en-US" dirty="0" smtClean="0">
              <a:latin typeface="+mn-lt"/>
              <a:ea typeface="ヒラギノ角ゴ Pro W3" charset="-128"/>
              <a:cs typeface="ヒラギノ角ゴ Pro W3" charset="-128"/>
            </a:endParaRPr>
          </a:p>
          <a:p>
            <a:r>
              <a:rPr lang="en-US" dirty="0" smtClean="0">
                <a:latin typeface="+mn-lt"/>
                <a:ea typeface="ヒラギノ角ゴ Pro W3" charset="-128"/>
                <a:cs typeface="ヒラギノ角ゴ Pro W3" charset="-128"/>
              </a:rPr>
              <a:t>====================================</a:t>
            </a:r>
          </a:p>
          <a:p>
            <a:r>
              <a:rPr lang="en-US" dirty="0" smtClean="0">
                <a:latin typeface="Arial" charset="0"/>
                <a:ea typeface="ヒラギノ角ゴ Pro W3" charset="-128"/>
                <a:cs typeface="ヒラギノ角ゴ Pro W3" charset="-128"/>
              </a:rPr>
              <a:t>USED </a:t>
            </a:r>
            <a:r>
              <a:rPr lang="en-US" dirty="0">
                <a:latin typeface="Arial" charset="0"/>
                <a:ea typeface="ヒラギノ角ゴ Pro W3" charset="-128"/>
                <a:cs typeface="ヒラギノ角ゴ Pro W3" charset="-128"/>
              </a:rPr>
              <a:t>IN:  Fall 2008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a:t>
            </a:r>
          </a:p>
          <a:p>
            <a:r>
              <a:rPr lang="en-US" dirty="0">
                <a:latin typeface="Arial" charset="0"/>
                <a:ea typeface="ヒラギノ角ゴ Pro W3" charset="-128"/>
                <a:cs typeface="ヒラギノ角ゴ Pro W3" charset="-128"/>
              </a:rPr>
              <a:t>LECTURE: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 (Week 4, Lecture 10)</a:t>
            </a:r>
          </a:p>
          <a:p>
            <a:r>
              <a:rPr lang="en-US" dirty="0">
                <a:latin typeface="Arial" charset="0"/>
                <a:ea typeface="ヒラギノ角ゴ Pro W3" charset="-128"/>
                <a:cs typeface="ヒラギノ角ゴ Pro W3" charset="-128"/>
              </a:rPr>
              <a:t>STUDENT RESPONSES:  </a:t>
            </a:r>
            <a:r>
              <a:rPr lang="en-US" b="1" dirty="0">
                <a:latin typeface="Arial" charset="0"/>
                <a:ea typeface="ヒラギノ角ゴ Pro W3" charset="-128"/>
                <a:cs typeface="ヒラギノ角ゴ Pro W3" charset="-128"/>
              </a:rPr>
              <a:t>[[6%]]</a:t>
            </a:r>
            <a:r>
              <a:rPr lang="en-US" dirty="0">
                <a:latin typeface="Arial" charset="0"/>
                <a:ea typeface="ヒラギノ角ゴ Pro W3" charset="-128"/>
                <a:cs typeface="ヒラギノ角ゴ Pro W3" charset="-128"/>
              </a:rPr>
              <a:t> 89% 6% 0% 0% (FALL 2008)</a:t>
            </a:r>
          </a:p>
          <a:p>
            <a:r>
              <a:rPr lang="en-US" dirty="0">
                <a:latin typeface="Arial" charset="0"/>
                <a:ea typeface="ヒラギノ角ゴ Pro W3" charset="-128"/>
                <a:cs typeface="ヒラギノ角ゴ Pro W3" charset="-128"/>
              </a:rPr>
              <a:t>In 3320, </a:t>
            </a:r>
            <a:r>
              <a:rPr lang="en-US" dirty="0" err="1">
                <a:latin typeface="Arial" charset="0"/>
                <a:ea typeface="ヒラギノ角ゴ Pro W3" charset="-128"/>
                <a:cs typeface="ヒラギノ角ゴ Pro W3" charset="-128"/>
              </a:rPr>
              <a:t>Sp</a:t>
            </a:r>
            <a:r>
              <a:rPr lang="en-US" dirty="0">
                <a:latin typeface="Arial" charset="0"/>
                <a:ea typeface="ヒラギノ角ゴ Pro W3" charset="-128"/>
                <a:cs typeface="ヒラギノ角ゴ Pro W3" charset="-128"/>
              </a:rPr>
              <a:t> ‘11, (Kinney) Lecture #2:</a:t>
            </a:r>
            <a:r>
              <a:rPr lang="en-US" baseline="0" dirty="0">
                <a:latin typeface="Arial" charset="0"/>
                <a:ea typeface="ヒラギノ角ゴ Pro W3" charset="-128"/>
                <a:cs typeface="ヒラギノ角ゴ Pro W3" charset="-128"/>
              </a:rPr>
              <a:t>  </a:t>
            </a:r>
            <a:r>
              <a:rPr lang="en-US" b="1" baseline="0" dirty="0">
                <a:latin typeface="Arial" charset="0"/>
                <a:ea typeface="ヒラギノ角ゴ Pro W3" charset="-128"/>
                <a:cs typeface="ヒラギノ角ゴ Pro W3" charset="-128"/>
              </a:rPr>
              <a:t>[[0]]</a:t>
            </a:r>
            <a:r>
              <a:rPr lang="en-US" baseline="0" dirty="0">
                <a:latin typeface="Arial" charset="0"/>
                <a:ea typeface="ヒラギノ角ゴ Pro W3" charset="-128"/>
                <a:cs typeface="ヒラギノ角ゴ Pro W3" charset="-128"/>
              </a:rPr>
              <a:t>, 41, 59</a:t>
            </a:r>
            <a:endParaRPr lang="en-US" dirty="0">
              <a:latin typeface="Arial" charset="0"/>
              <a:ea typeface="ヒラギノ角ゴ Pro W3" charset="-128"/>
              <a:cs typeface="ヒラギノ角ゴ Pro W3" charset="-128"/>
            </a:endParaRPr>
          </a:p>
          <a:p>
            <a:r>
              <a:rPr lang="en-US" b="1" dirty="0">
                <a:latin typeface="Arial" charset="0"/>
                <a:ea typeface="ヒラギノ角ゴ Pro W3" charset="-128"/>
                <a:cs typeface="ヒラギノ角ゴ Pro W3" charset="-128"/>
              </a:rPr>
              <a:t>INSTRUCTOR NOTES: </a:t>
            </a:r>
          </a:p>
          <a:p>
            <a:r>
              <a:rPr lang="en-US" dirty="0">
                <a:latin typeface="Arial" charset="0"/>
                <a:ea typeface="ヒラギノ角ゴ Pro W3" charset="-128"/>
                <a:cs typeface="ヒラギノ角ゴ Pro W3" charset="-128"/>
              </a:rPr>
              <a:t>WRITTEN BY:  Mike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 (CU-Boulder)</a:t>
            </a:r>
          </a:p>
          <a:p>
            <a:r>
              <a:rPr lang="en-US" dirty="0">
                <a:latin typeface="Arial" charset="0"/>
                <a:ea typeface="ヒラギノ角ゴ Pro W3" charset="-128"/>
                <a:cs typeface="ヒラギノ角ゴ Pro W3" charset="-128"/>
              </a:rPr>
              <a:t>By Gauss’ law, (Using</a:t>
            </a:r>
            <a:r>
              <a:rPr lang="en-US" baseline="0" dirty="0">
                <a:latin typeface="Arial" charset="0"/>
                <a:ea typeface="ヒラギノ角ゴ Pro W3" charset="-128"/>
                <a:cs typeface="ヒラギノ角ゴ Pro W3" charset="-128"/>
              </a:rPr>
              <a:t> a closed surface in the bulk of the conductor), </a:t>
            </a:r>
            <a:r>
              <a:rPr lang="en-US" dirty="0">
                <a:latin typeface="Arial" charset="0"/>
                <a:ea typeface="ヒラギノ角ゴ Pro W3" charset="-128"/>
                <a:cs typeface="ヒラギノ角ゴ Pro W3" charset="-128"/>
              </a:rPr>
              <a:t>the total net charge</a:t>
            </a:r>
            <a:r>
              <a:rPr lang="en-US" baseline="0" dirty="0">
                <a:latin typeface="Arial" charset="0"/>
                <a:ea typeface="ヒラギノ角ゴ Pro W3" charset="-128"/>
                <a:cs typeface="ヒラギノ角ゴ Pro W3" charset="-128"/>
              </a:rPr>
              <a:t> on the interior surface must be 0 (eliminating answer C) </a:t>
            </a:r>
          </a:p>
          <a:p>
            <a:r>
              <a:rPr lang="en-US" baseline="0" dirty="0">
                <a:latin typeface="Arial" charset="0"/>
                <a:ea typeface="ヒラギノ角ゴ Pro W3" charset="-128"/>
                <a:cs typeface="ヒラギノ角ゴ Pro W3" charset="-128"/>
              </a:rPr>
              <a:t>But how do we eliminate B, how do we know it’s not “polarized” on that inner surface, yet summing up to zero?</a:t>
            </a:r>
          </a:p>
          <a:p>
            <a:r>
              <a:rPr lang="en-US" baseline="0" dirty="0">
                <a:latin typeface="Arial" charset="0"/>
                <a:ea typeface="ヒラギノ角ゴ Pro W3" charset="-128"/>
                <a:cs typeface="ヒラギノ角ゴ Pro W3" charset="-128"/>
              </a:rPr>
              <a:t>Probably the most direct argument would be using curl(E)=0: If there were charges on that inner surface, E field lines would have to emerge from the +’s, cross the empty space (we know there’s no E in the conductor!) and END on the –’s.  If you draw a loop which follows one of those field lines and then “closes” itself in the bulk, the integral of E dot dl would be nonzero. No good! </a:t>
            </a:r>
          </a:p>
          <a:p>
            <a:endParaRPr lang="en-US" baseline="0" dirty="0">
              <a:latin typeface="Arial" charset="0"/>
              <a:ea typeface="ヒラギノ角ゴ Pro W3" charset="-128"/>
              <a:cs typeface="ヒラギノ角ゴ Pro W3" charset="-128"/>
            </a:endParaRPr>
          </a:p>
          <a:p>
            <a:r>
              <a:rPr lang="en-US" baseline="0" dirty="0">
                <a:latin typeface="Arial" charset="0"/>
                <a:ea typeface="ヒラギノ角ゴ Pro W3" charset="-128"/>
                <a:cs typeface="ヒラギノ角ゴ Pro W3" charset="-128"/>
              </a:rPr>
              <a:t>(A more physical argument might be starting with a SOLID sphere. Clearly E=0, no charges anywhere. But, removing the “hole” in the middle would not change ANY charges or fields anywhere. So, the “new” solution for charge distribution and fields when you hollow out the sphere should be the SAME as when it was solid – no charges anywhere in there!!)</a:t>
            </a:r>
          </a:p>
          <a:p>
            <a:endParaRPr lang="en-US" baseline="0" dirty="0">
              <a:latin typeface="Arial" charset="0"/>
              <a:ea typeface="ヒラギノ角ゴ Pro W3" charset="-128"/>
              <a:cs typeface="ヒラギノ角ゴ Pro W3" charset="-128"/>
            </a:endParaRPr>
          </a:p>
          <a:p>
            <a:r>
              <a:rPr lang="en-US" baseline="0" dirty="0">
                <a:latin typeface="Arial" charset="0"/>
                <a:ea typeface="ヒラギノ角ゴ Pro W3" charset="-128"/>
                <a:cs typeface="ヒラギノ角ゴ Pro W3" charset="-128"/>
              </a:rPr>
              <a:t>(The outside will polarize, of course, with more – close to the +q. Charges move to the outside edge of a conductor in e-statics)</a:t>
            </a:r>
          </a:p>
          <a:p>
            <a:endParaRPr lang="en-US" baseline="0" dirty="0">
              <a:latin typeface="Arial" charset="0"/>
              <a:ea typeface="ヒラギノ角ゴ Pro W3" charset="-128"/>
              <a:cs typeface="ヒラギノ角ゴ Pro W3" charset="-128"/>
            </a:endParaRPr>
          </a:p>
          <a:p>
            <a:endParaRPr lang="en-US" dirty="0">
              <a:latin typeface="Arial" charset="0"/>
              <a:ea typeface="ヒラギノ角ゴ Pro W3" charset="-128"/>
              <a:cs typeface="ヒラギノ角ゴ Pro W3" charset="-128"/>
            </a:endParaRPr>
          </a:p>
          <a:p>
            <a:endParaRPr lang="en-US" dirty="0">
              <a:latin typeface="Arial" charset="0"/>
              <a:ea typeface="ヒラギノ角ゴ Pro W3" charset="-128"/>
              <a:cs typeface="ヒラギノ角ゴ Pro W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40BCBA3B-AE90-DD43-8A31-2FE6B40A55C5}" type="slidenum">
              <a:rPr lang="en-US" sz="1200">
                <a:latin typeface="Calibri" charset="0"/>
              </a:rPr>
              <a:pPr algn="r"/>
              <a:t>2</a:t>
            </a:fld>
            <a:endParaRPr lang="en-US" sz="1200">
              <a:latin typeface="Calibri" charset="0"/>
            </a:endParaRPr>
          </a:p>
        </p:txBody>
      </p:sp>
      <p:sp>
        <p:nvSpPr>
          <p:cNvPr id="24579"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4580" name="Rectangle 1027"/>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spcBef>
                <a:spcPct val="0"/>
              </a:spcBef>
            </a:pPr>
            <a:r>
              <a:rPr lang="en-US" dirty="0" smtClean="0">
                <a:latin typeface="Arial" charset="0"/>
                <a:ea typeface="ヒラギノ角ゴ Pro W3" charset="-128"/>
                <a:cs typeface="ヒラギノ角ゴ Pro W3" charset="-128"/>
              </a:rPr>
              <a:t>Class: CONCEPTUAL</a:t>
            </a:r>
          </a:p>
          <a:p>
            <a:pPr eaLnBrk="1" hangingPunct="1">
              <a:spcBef>
                <a:spcPct val="0"/>
              </a:spcBef>
            </a:pPr>
            <a:r>
              <a:rPr lang="en-US" dirty="0" smtClean="0">
                <a:latin typeface="Arial" charset="0"/>
                <a:ea typeface="ヒラギノ角ゴ Pro W3" charset="-128"/>
                <a:cs typeface="ヒラギノ角ゴ Pro W3" charset="-128"/>
              </a:rPr>
              <a:t>CORRECT ANSWER:  B  </a:t>
            </a:r>
          </a:p>
          <a:p>
            <a:pPr eaLnBrk="1" hangingPunct="1">
              <a:spcBef>
                <a:spcPct val="0"/>
              </a:spcBef>
            </a:pPr>
            <a:r>
              <a:rPr lang="en-US" dirty="0" smtClean="0">
                <a:latin typeface="Arial" charset="0"/>
                <a:ea typeface="ヒラギノ角ゴ Pro W3" charset="-128"/>
                <a:cs typeface="ヒラギノ角ゴ Pro W3" charset="-128"/>
              </a:rPr>
              <a:t>______________________________</a:t>
            </a:r>
          </a:p>
          <a:p>
            <a:pPr eaLnBrk="1" hangingPunct="1">
              <a:spcBef>
                <a:spcPct val="0"/>
              </a:spcBef>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a:t>
            </a: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0,</a:t>
            </a:r>
            <a:r>
              <a:rPr lang="en-US" baseline="0" dirty="0" smtClean="0">
                <a:latin typeface="Arial" charset="0"/>
                <a:ea typeface="ヒラギノ角ゴ Pro W3" charset="-128"/>
                <a:cs typeface="ヒラギノ角ゴ Pro W3" charset="-128"/>
              </a:rPr>
              <a:t> </a:t>
            </a:r>
            <a:r>
              <a:rPr lang="en-US" b="1" baseline="0" dirty="0" smtClean="0">
                <a:latin typeface="Arial" charset="0"/>
                <a:ea typeface="ヒラギノ角ゴ Pro W3" charset="-128"/>
                <a:cs typeface="ヒラギノ角ゴ Pro W3" charset="-128"/>
              </a:rPr>
              <a:t>[100]</a:t>
            </a:r>
            <a:r>
              <a:rPr lang="en-US" baseline="0" dirty="0" smtClean="0">
                <a:latin typeface="Arial" charset="0"/>
                <a:ea typeface="ヒラギノ角ゴ Pro W3" charset="-128"/>
                <a:cs typeface="ヒラギノ角ゴ Pro W3" charset="-128"/>
              </a:rPr>
              <a:t>, 0, 0, 0</a:t>
            </a: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______________________________</a:t>
            </a:r>
          </a:p>
          <a:p>
            <a:pPr eaLnBrk="1" hangingPunct="1">
              <a:spcBef>
                <a:spcPct val="0"/>
              </a:spcBef>
            </a:pPr>
            <a:r>
              <a:rPr lang="en-US" b="1" dirty="0" smtClean="0">
                <a:latin typeface="Arial" charset="0"/>
                <a:ea typeface="ヒラギノ角ゴ Pro W3" charset="-128"/>
                <a:cs typeface="ヒラギノ角ゴ Pro W3" charset="-128"/>
              </a:rPr>
              <a:t>Fall 2011 Comments</a:t>
            </a:r>
          </a:p>
          <a:p>
            <a:pPr eaLnBrk="1" hangingPunct="1">
              <a:spcBef>
                <a:spcPct val="0"/>
              </a:spcBef>
            </a:pPr>
            <a:r>
              <a:rPr lang="en-US" dirty="0" smtClean="0">
                <a:latin typeface="Arial" charset="0"/>
                <a:ea typeface="ヒラギノ角ゴ Pro W3" charset="-128"/>
                <a:cs typeface="ヒラギノ角ゴ Pro W3" charset="-128"/>
              </a:rPr>
              <a:t>In Lecture 1, 3320 Fa11, it was 100% correct (but I left it going while we discussed it, I think it was 86% before talking)</a:t>
            </a:r>
          </a:p>
          <a:p>
            <a:pPr eaLnBrk="1" hangingPunct="1">
              <a:spcBef>
                <a:spcPct val="0"/>
              </a:spcBef>
            </a:pPr>
            <a:r>
              <a:rPr lang="en-US" dirty="0" smtClean="0">
                <a:latin typeface="Arial" charset="0"/>
                <a:ea typeface="ヒラギノ角ゴ Pro W3" charset="-128"/>
                <a:cs typeface="ヒラギノ角ゴ Pro W3" charset="-128"/>
              </a:rPr>
              <a:t>Basically,</a:t>
            </a:r>
            <a:r>
              <a:rPr lang="en-US" baseline="0" dirty="0" smtClean="0">
                <a:latin typeface="Arial" charset="0"/>
                <a:ea typeface="ヒラギノ角ゴ Pro W3" charset="-128"/>
                <a:cs typeface="ヒラギノ角ゴ Pro W3" charset="-128"/>
              </a:rPr>
              <a:t> no problem here, a warm up. I had one student explain their answer by discussing the general “dipole field pattern”, which sweeps around and points down at A, which is of a different nature than the more direct (Coulomb’s law) response I would expect in Phys 2. </a:t>
            </a:r>
            <a:endParaRPr lang="en-US" dirty="0" smtClean="0">
              <a:latin typeface="Arial" charset="0"/>
              <a:ea typeface="ヒラギノ角ゴ Pro W3" charset="-128"/>
              <a:cs typeface="ヒラギノ角ゴ Pro W3" charset="-128"/>
            </a:endParaRPr>
          </a:p>
          <a:p>
            <a:pPr eaLnBrk="1" hangingPunct="1">
              <a:spcBef>
                <a:spcPct val="0"/>
              </a:spcBef>
            </a:pP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a:t>
            </a:r>
          </a:p>
          <a:p>
            <a:pPr eaLnBrk="1" hangingPunct="1">
              <a:spcBef>
                <a:spcPct val="0"/>
              </a:spcBef>
            </a:pPr>
            <a:r>
              <a:rPr lang="en-US" dirty="0" smtClean="0">
                <a:latin typeface="Arial" charset="0"/>
                <a:ea typeface="ヒラギノ角ゴ Pro W3" charset="-128"/>
                <a:cs typeface="ヒラギノ角ゴ Pro W3" charset="-128"/>
              </a:rPr>
              <a:t>ALSO USED IN:  3310 Fall 2008 (Dubson) and Spring 2008 (Pollock), 3320 Sp11 (Kinney)</a:t>
            </a:r>
          </a:p>
          <a:p>
            <a:pPr eaLnBrk="1" hangingPunct="1">
              <a:spcBef>
                <a:spcPct val="0"/>
              </a:spcBef>
            </a:pPr>
            <a:r>
              <a:rPr lang="en-US" dirty="0" smtClean="0">
                <a:latin typeface="Arial" charset="0"/>
                <a:ea typeface="ヒラギノ角ゴ Pro W3" charset="-128"/>
                <a:cs typeface="ヒラギノ角ゴ Pro W3" charset="-128"/>
              </a:rPr>
              <a:t>LECTURE NUMBER:  Dubson (Week 1, Lecture 2). Pollock (Lecture 2)</a:t>
            </a:r>
          </a:p>
          <a:p>
            <a:pPr eaLnBrk="1" hangingPunct="1">
              <a:spcBef>
                <a:spcPct val="0"/>
              </a:spcBef>
            </a:pPr>
            <a:r>
              <a:rPr lang="en-US" dirty="0" smtClean="0">
                <a:latin typeface="Arial" charset="0"/>
                <a:ea typeface="ヒラギノ角ゴ Pro W3" charset="-128"/>
                <a:cs typeface="ヒラギノ角ゴ Pro W3" charset="-128"/>
              </a:rPr>
              <a:t>STUDENT RESPONSES:</a:t>
            </a:r>
          </a:p>
          <a:p>
            <a:pPr eaLnBrk="1" hangingPunct="1">
              <a:spcBef>
                <a:spcPct val="0"/>
              </a:spcBef>
            </a:pPr>
            <a:r>
              <a:rPr lang="en-US" dirty="0" smtClean="0">
                <a:latin typeface="Arial" charset="0"/>
                <a:ea typeface="ヒラギノ角ゴ Pro W3" charset="-128"/>
                <a:cs typeface="ヒラギノ角ゴ Pro W3" charset="-128"/>
              </a:rPr>
              <a:t>2% </a:t>
            </a:r>
            <a:r>
              <a:rPr lang="en-US" b="1" dirty="0" smtClean="0">
                <a:latin typeface="Arial" charset="0"/>
                <a:ea typeface="ヒラギノ角ゴ Pro W3" charset="-128"/>
                <a:cs typeface="ヒラギノ角ゴ Pro W3" charset="-128"/>
              </a:rPr>
              <a:t>[[94%]] </a:t>
            </a:r>
            <a:r>
              <a:rPr lang="en-US" dirty="0" smtClean="0">
                <a:latin typeface="Arial" charset="0"/>
                <a:ea typeface="ヒラギノ角ゴ Pro W3" charset="-128"/>
                <a:cs typeface="ヒラギノ角ゴ Pro W3" charset="-128"/>
              </a:rPr>
              <a:t>0% 0% 4% (FALL 2008)	</a:t>
            </a:r>
          </a:p>
          <a:p>
            <a:pPr eaLnBrk="1" hangingPunct="1">
              <a:spcBef>
                <a:spcPct val="0"/>
              </a:spcBef>
            </a:pPr>
            <a:r>
              <a:rPr lang="en-US" dirty="0" smtClean="0">
                <a:latin typeface="Arial" charset="0"/>
                <a:ea typeface="ヒラギノ角ゴ Pro W3" charset="-128"/>
                <a:cs typeface="ヒラギノ角ゴ Pro W3" charset="-128"/>
              </a:rPr>
              <a:t>10% </a:t>
            </a:r>
            <a:r>
              <a:rPr lang="en-US" b="1" dirty="0" smtClean="0">
                <a:latin typeface="Arial" charset="0"/>
                <a:ea typeface="ヒラギノ角ゴ Pro W3" charset="-128"/>
                <a:cs typeface="ヒラギノ角ゴ Pro W3" charset="-128"/>
              </a:rPr>
              <a:t>[[81%]] </a:t>
            </a:r>
            <a:r>
              <a:rPr lang="en-US" dirty="0" smtClean="0">
                <a:latin typeface="Arial" charset="0"/>
                <a:ea typeface="ヒラギノ角ゴ Pro W3" charset="-128"/>
                <a:cs typeface="ヒラギノ角ゴ Pro W3" charset="-128"/>
              </a:rPr>
              <a:t>0% 0% 10% (SPRING 2008)</a:t>
            </a:r>
          </a:p>
          <a:p>
            <a:pPr eaLnBrk="1" hangingPunct="1">
              <a:spcBef>
                <a:spcPct val="0"/>
              </a:spcBef>
            </a:pPr>
            <a:r>
              <a:rPr lang="en-US" dirty="0" smtClean="0">
                <a:latin typeface="Arial" charset="0"/>
                <a:ea typeface="ヒラギノ角ゴ Pro W3" charset="-128"/>
                <a:cs typeface="ヒラギノ角ゴ Pro W3" charset="-128"/>
              </a:rPr>
              <a:t>0%, [[</a:t>
            </a:r>
            <a:r>
              <a:rPr lang="en-US" b="1" dirty="0" smtClean="0">
                <a:latin typeface="Arial" charset="0"/>
                <a:ea typeface="ヒラギノ角ゴ Pro W3" charset="-128"/>
                <a:cs typeface="ヒラギノ角ゴ Pro W3" charset="-128"/>
              </a:rPr>
              <a:t>92%]],</a:t>
            </a:r>
            <a:r>
              <a:rPr lang="en-US" b="0" dirty="0" smtClean="0">
                <a:latin typeface="Arial" charset="0"/>
                <a:ea typeface="ヒラギノ角ゴ Pro W3" charset="-128"/>
                <a:cs typeface="ヒラギノ角ゴ Pro W3" charset="-128"/>
              </a:rPr>
              <a:t>4%,4%,0% (3320)</a:t>
            </a:r>
            <a:r>
              <a:rPr lang="en-US" dirty="0" smtClean="0">
                <a:latin typeface="Arial" charset="0"/>
                <a:ea typeface="ヒラギノ角ゴ Pro W3" charset="-128"/>
                <a:cs typeface="ヒラギノ角ゴ Pro W3" charset="-128"/>
              </a:rPr>
              <a:t> </a:t>
            </a:r>
          </a:p>
          <a:p>
            <a:pPr eaLnBrk="1" hangingPunct="1">
              <a:spcBef>
                <a:spcPct val="0"/>
              </a:spcBef>
            </a:pPr>
            <a:r>
              <a:rPr lang="en-US" b="1" dirty="0" smtClean="0">
                <a:latin typeface="Arial" charset="0"/>
                <a:ea typeface="ヒラギノ角ゴ Pro W3" charset="-128"/>
                <a:cs typeface="ヒラギノ角ゴ Pro W3" charset="-128"/>
              </a:rPr>
              <a:t>INSTRUCTOR NOTES:</a:t>
            </a:r>
            <a:r>
              <a:rPr lang="en-US" dirty="0" smtClean="0">
                <a:latin typeface="Arial" charset="0"/>
                <a:ea typeface="ヒラギノ角ゴ Pro W3" charset="-128"/>
                <a:cs typeface="ヒラギノ角ゴ Pro W3" charset="-128"/>
              </a:rPr>
              <a:t> This is from Dubson’s pre-test,   81% got it, it's an 1120 question really. HOWEVER, looking at the readout, they started off very quiet, and it was 63% correct So I poked them to talk with their neighbor, and it became 81%…</a:t>
            </a:r>
            <a:r>
              <a:rPr lang="en-US" b="1" dirty="0" smtClean="0">
                <a:latin typeface="Arial" charset="0"/>
                <a:ea typeface="ヒラギノ角ゴ Pro W3" charset="-128"/>
                <a:cs typeface="ヒラギノ角ゴ Pro W3" charset="-128"/>
              </a:rPr>
              <a:t> -</a:t>
            </a:r>
            <a:r>
              <a:rPr lang="en-US" dirty="0" smtClean="0">
                <a:latin typeface="Arial" charset="0"/>
                <a:ea typeface="ヒラギノ角ゴ Pro W3" charset="-128"/>
                <a:cs typeface="ヒラギノ角ゴ Pro W3" charset="-128"/>
              </a:rPr>
              <a:t>SJP</a:t>
            </a:r>
          </a:p>
          <a:p>
            <a:pPr eaLnBrk="1" hangingPunct="1">
              <a:spcBef>
                <a:spcPct val="0"/>
              </a:spcBef>
            </a:pPr>
            <a:r>
              <a:rPr lang="en-US" dirty="0" smtClean="0">
                <a:latin typeface="Arial" charset="0"/>
                <a:ea typeface="ヒラギノ角ゴ Pro W3" charset="-128"/>
                <a:cs typeface="ヒラギノ角ゴ Pro W3" charset="-128"/>
              </a:rPr>
              <a:t>WRITTEN BY:  Mike Dubson, adapted by S. Pollock (CU-Boulder)</a:t>
            </a:r>
          </a:p>
          <a:p>
            <a:pPr eaLnBrk="1" hangingPunct="1">
              <a:spcBef>
                <a:spcPct val="0"/>
              </a:spcBef>
            </a:pP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Note: E(dip) = p/(4 pi e0 r^3) (2 </a:t>
            </a:r>
            <a:r>
              <a:rPr lang="en-US" dirty="0" err="1" smtClean="0">
                <a:latin typeface="Arial" charset="0"/>
                <a:ea typeface="ヒラギノ角ゴ Pro W3" charset="-128"/>
                <a:cs typeface="ヒラギノ角ゴ Pro W3" charset="-128"/>
              </a:rPr>
              <a:t>cos</a:t>
            </a:r>
            <a:r>
              <a:rPr lang="en-US" dirty="0" smtClean="0">
                <a:latin typeface="Arial" charset="0"/>
                <a:ea typeface="ヒラギノ角ゴ Pro W3" charset="-128"/>
                <a:cs typeface="ヒラギノ角ゴ Pro W3" charset="-128"/>
              </a:rPr>
              <a:t>(theta) </a:t>
            </a:r>
            <a:r>
              <a:rPr lang="en-US" dirty="0" err="1" smtClean="0">
                <a:latin typeface="Arial" charset="0"/>
                <a:ea typeface="ヒラギノ角ゴ Pro W3" charset="-128"/>
                <a:cs typeface="ヒラギノ角ゴ Pro W3" charset="-128"/>
              </a:rPr>
              <a:t>rhat</a:t>
            </a:r>
            <a:r>
              <a:rPr lang="en-US" dirty="0" smtClean="0">
                <a:latin typeface="Arial" charset="0"/>
                <a:ea typeface="ヒラギノ角ゴ Pro W3" charset="-128"/>
                <a:cs typeface="ヒラギノ角ゴ Pro W3" charset="-128"/>
              </a:rPr>
              <a:t> + sin(theta)</a:t>
            </a:r>
            <a:r>
              <a:rPr lang="en-US" baseline="0" dirty="0" smtClean="0">
                <a:latin typeface="Arial" charset="0"/>
                <a:ea typeface="ヒラギノ角ゴ Pro W3" charset="-128"/>
                <a:cs typeface="ヒラギノ角ゴ Pro W3" charset="-128"/>
              </a:rPr>
              <a:t> </a:t>
            </a:r>
            <a:r>
              <a:rPr lang="en-US" baseline="0" dirty="0" err="1" smtClean="0">
                <a:latin typeface="Arial" charset="0"/>
                <a:ea typeface="ヒラギノ角ゴ Pro W3" charset="-128"/>
                <a:cs typeface="ヒラギノ角ゴ Pro W3" charset="-128"/>
              </a:rPr>
              <a:t>thetahat</a:t>
            </a:r>
            <a:r>
              <a:rPr lang="en-US" baseline="0" dirty="0" smtClean="0">
                <a:latin typeface="Arial" charset="0"/>
                <a:ea typeface="ヒラギノ角ゴ Pro W3" charset="-128"/>
                <a:cs typeface="ヒラギノ角ゴ Pro W3" charset="-128"/>
              </a:rPr>
              <a:t>) </a:t>
            </a:r>
            <a:endParaRPr lang="en-US" dirty="0" smtClean="0">
              <a:latin typeface="Arial" charset="0"/>
              <a:ea typeface="ヒラギノ角ゴ Pro W3" charset="-128"/>
              <a:cs typeface="ヒラギノ角ゴ Pro W3" charset="-128"/>
            </a:endParaRPr>
          </a:p>
          <a:p>
            <a:pPr eaLnBrk="1" hangingPunct="1">
              <a:spcBef>
                <a:spcPct val="0"/>
              </a:spcBef>
            </a:pPr>
            <a:endParaRPr lang="en-US" dirty="0" smtClean="0">
              <a:latin typeface="Arial" charset="0"/>
              <a:ea typeface="ヒラギノ角ゴ Pro W3" charset="-128"/>
              <a:cs typeface="ヒラギノ角ゴ Pro W3"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0963"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r>
              <a:rPr lang="en-US" dirty="0">
                <a:latin typeface="Arial" charset="0"/>
                <a:ea typeface="ヒラギノ角ゴ Pro W3" charset="-128"/>
                <a:cs typeface="ヒラギノ角ゴ Pro W3" charset="-128"/>
              </a:rPr>
              <a:t>This</a:t>
            </a:r>
            <a:r>
              <a:rPr lang="en-US" baseline="0" dirty="0">
                <a:latin typeface="Arial" charset="0"/>
                <a:ea typeface="ヒラギノ角ゴ Pro W3" charset="-128"/>
                <a:cs typeface="ヒラギノ角ゴ Pro W3" charset="-128"/>
              </a:rPr>
              <a:t> is just a “visual hint” to help eliminate option C from the question</a:t>
            </a:r>
            <a:r>
              <a:rPr lang="en-US" baseline="0" dirty="0" smtClean="0">
                <a:latin typeface="Arial" charset="0"/>
                <a:ea typeface="ヒラギノ角ゴ Pro W3" charset="-128"/>
                <a:cs typeface="ヒラギノ角ゴ Pro W3" charset="-128"/>
              </a:rPr>
              <a:t>! [see slide R19]</a:t>
            </a:r>
            <a:endParaRPr lang="en-US" dirty="0">
              <a:latin typeface="Arial" charset="0"/>
              <a:ea typeface="ヒラギノ角ゴ Pro W3" charset="-128"/>
              <a:cs typeface="ヒラギノ角ゴ Pro W3"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7D5DEE4A-CD4D-7344-BBFF-1D77112DDB80}" type="slidenum">
              <a:rPr lang="en-US" sz="1200"/>
              <a:pPr algn="r"/>
              <a:t>21</a:t>
            </a:fld>
            <a:endParaRPr lang="en-US" sz="1200"/>
          </a:p>
        </p:txBody>
      </p:sp>
      <p:sp>
        <p:nvSpPr>
          <p:cNvPr id="43011" name="Rectangle 2"/>
          <p:cNvSpPr>
            <a:spLocks noGrp="1" noRot="1" noChangeAspect="1" noChangeArrowheads="1" noTextEdit="1"/>
          </p:cNvSpPr>
          <p:nvPr>
            <p:ph type="sldImg"/>
          </p:nvPr>
        </p:nvSpPr>
        <p:spPr bwMode="auto">
          <a:xfrm>
            <a:off x="1104900" y="652463"/>
            <a:ext cx="4646613" cy="3484562"/>
          </a:xfrm>
          <a:solidFill>
            <a:srgbClr val="FFFFFF"/>
          </a:solidFill>
          <a:ln>
            <a:solidFill>
              <a:srgbClr val="000000"/>
            </a:solidFill>
            <a:miter lim="800000"/>
            <a:headEnd/>
            <a:tailEnd/>
          </a:ln>
        </p:spPr>
      </p:sp>
      <p:sp>
        <p:nvSpPr>
          <p:cNvPr id="43012" name="Rectangle 3"/>
          <p:cNvSpPr>
            <a:spLocks noGrp="1" noChangeArrowheads="1"/>
          </p:cNvSpPr>
          <p:nvPr>
            <p:ph type="body" idx="1"/>
          </p:nvPr>
        </p:nvSpPr>
        <p:spPr bwMode="auto">
          <a:xfrm>
            <a:off x="928688" y="4354513"/>
            <a:ext cx="5000625" cy="4137025"/>
          </a:xfrm>
          <a:solidFill>
            <a:srgbClr val="FFFFFF"/>
          </a:solidFill>
          <a:ln>
            <a:solidFill>
              <a:srgbClr val="000000"/>
            </a:solidFill>
            <a:miter lim="800000"/>
            <a:headEnd/>
            <a:tailEnd/>
          </a:ln>
        </p:spPr>
        <p:txBody>
          <a:bodyPr lIns="86493" tIns="43247" rIns="86493" bIns="43247"/>
          <a:lstStyle/>
          <a:p>
            <a:r>
              <a:rPr lang="en-US" dirty="0" smtClean="0">
                <a:ea typeface="ヒラギノ角ゴ Pro W3" charset="-128"/>
                <a:cs typeface="ヒラギノ角ゴ Pro W3" charset="-128"/>
              </a:rPr>
              <a:t>Class:</a:t>
            </a:r>
            <a:r>
              <a:rPr lang="en-US" baseline="0" dirty="0" smtClean="0">
                <a:ea typeface="ヒラギノ角ゴ Pro W3" charset="-128"/>
                <a:cs typeface="ヒラギノ角ゴ Pro W3" charset="-128"/>
              </a:rPr>
              <a:t> CONCEPTUAL, MATH/ PHYSICS</a:t>
            </a:r>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CORRECT </a:t>
            </a:r>
            <a:r>
              <a:rPr lang="en-US" dirty="0">
                <a:ea typeface="ヒラギノ角ゴ Pro W3" charset="-128"/>
                <a:cs typeface="ヒラギノ角ゴ Pro W3" charset="-128"/>
              </a:rPr>
              <a:t>ANSWER:  A </a:t>
            </a:r>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__________________________________</a:t>
            </a: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Skipped</a:t>
            </a:r>
            <a:r>
              <a:rPr lang="en-US" baseline="0" dirty="0" smtClean="0">
                <a:ea typeface="ヒラギノ角ゴ Pro W3" charset="-128"/>
                <a:cs typeface="ヒラギノ角ゴ Pro W3" charset="-128"/>
              </a:rPr>
              <a:t> in Fall 2011</a:t>
            </a:r>
            <a:endParaRPr lang="en-US" dirty="0" smtClean="0">
              <a:ea typeface="ヒラギノ角ゴ Pro W3" charset="-128"/>
              <a:cs typeface="ヒラギノ角ゴ Pro W3" charset="-128"/>
            </a:endParaRP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r>
              <a:rPr lang="en-US" dirty="0">
                <a:ea typeface="ヒラギノ角ゴ Pro W3" charset="-128"/>
                <a:cs typeface="ヒラギノ角ゴ Pro W3" charset="-128"/>
              </a:rPr>
              <a:t>USED IN:  Fall 2008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and Spring 2008 (Pollock)</a:t>
            </a:r>
          </a:p>
          <a:p>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4, Lecture 10). Pollock (Lecture 11). </a:t>
            </a:r>
          </a:p>
          <a:p>
            <a:r>
              <a:rPr lang="en-US" dirty="0">
                <a:ea typeface="ヒラギノ角ゴ Pro W3" charset="-128"/>
                <a:cs typeface="ヒラギノ角ゴ Pro W3" charset="-128"/>
              </a:rPr>
              <a:t>STUDENT RESPONSES:  </a:t>
            </a:r>
            <a:r>
              <a:rPr lang="en-US" b="1" dirty="0">
                <a:ea typeface="ヒラギノ角ゴ Pro W3" charset="-128"/>
                <a:cs typeface="ヒラギノ角ゴ Pro W3" charset="-128"/>
              </a:rPr>
              <a:t>[[92%]]</a:t>
            </a:r>
            <a:r>
              <a:rPr lang="en-US" dirty="0">
                <a:ea typeface="ヒラギノ角ゴ Pro W3" charset="-128"/>
                <a:cs typeface="ヒラギノ角ゴ Pro W3" charset="-128"/>
              </a:rPr>
              <a:t> 2% 6% 0% 0% (FALL 2008)</a:t>
            </a:r>
          </a:p>
          <a:p>
            <a:r>
              <a:rPr lang="en-US" dirty="0">
                <a:ea typeface="ヒラギノ角ゴ Pro W3" charset="-128"/>
                <a:cs typeface="ヒラギノ角ゴ Pro W3" charset="-128"/>
              </a:rPr>
              <a:t>		</a:t>
            </a:r>
            <a:r>
              <a:rPr lang="en-US" dirty="0" smtClean="0">
                <a:ea typeface="ヒラギノ角ゴ Pro W3" charset="-128"/>
                <a:cs typeface="ヒラギノ角ゴ Pro W3" charset="-128"/>
              </a:rPr>
              <a:t>	</a:t>
            </a:r>
            <a:r>
              <a:rPr lang="en-US" baseline="0" dirty="0" smtClean="0">
                <a:ea typeface="ヒラギノ角ゴ Pro W3" charset="-128"/>
                <a:cs typeface="ヒラギノ角ゴ Pro W3" charset="-128"/>
              </a:rPr>
              <a:t>          </a:t>
            </a:r>
            <a:r>
              <a:rPr lang="en-US" dirty="0" smtClean="0">
                <a:ea typeface="ヒラギノ角ゴ Pro W3" charset="-128"/>
                <a:cs typeface="ヒラギノ角ゴ Pro W3" charset="-128"/>
              </a:rPr>
              <a:t> </a:t>
            </a:r>
            <a:r>
              <a:rPr lang="en-US" b="1" dirty="0">
                <a:ea typeface="ヒラギノ角ゴ Pro W3" charset="-128"/>
                <a:cs typeface="ヒラギノ角ゴ Pro W3" charset="-128"/>
              </a:rPr>
              <a:t>[[87%]] </a:t>
            </a:r>
            <a:r>
              <a:rPr lang="en-US" dirty="0">
                <a:ea typeface="ヒラギノ角ゴ Pro W3" charset="-128"/>
                <a:cs typeface="ヒラギノ角ゴ Pro W3" charset="-128"/>
              </a:rPr>
              <a:t>0% 13% 0% 0% (SPRING 2008)</a:t>
            </a:r>
          </a:p>
          <a:p>
            <a:r>
              <a:rPr lang="en-US" dirty="0">
                <a:ea typeface="ヒラギノ角ゴ Pro W3" charset="-128"/>
                <a:cs typeface="ヒラギノ角ゴ Pro W3" charset="-128"/>
              </a:rPr>
              <a:t>In 3320 (</a:t>
            </a:r>
            <a:r>
              <a:rPr lang="en-US" dirty="0" err="1">
                <a:ea typeface="ヒラギノ角ゴ Pro W3" charset="-128"/>
                <a:cs typeface="ヒラギノ角ゴ Pro W3" charset="-128"/>
              </a:rPr>
              <a:t>Sp</a:t>
            </a:r>
            <a:r>
              <a:rPr lang="en-US" dirty="0">
                <a:ea typeface="ヒラギノ角ゴ Pro W3" charset="-128"/>
                <a:cs typeface="ヒラギノ角ゴ Pro W3" charset="-128"/>
              </a:rPr>
              <a:t> ‘11) (Kinney)</a:t>
            </a:r>
            <a:r>
              <a:rPr lang="en-US" baseline="0" dirty="0">
                <a:ea typeface="ヒラギノ角ゴ Pro W3" charset="-128"/>
                <a:cs typeface="ヒラギノ角ゴ Pro W3" charset="-128"/>
              </a:rPr>
              <a:t> Lecture 2, </a:t>
            </a:r>
            <a:r>
              <a:rPr lang="en-US" b="1" baseline="0" dirty="0">
                <a:ea typeface="ヒラギノ角ゴ Pro W3" charset="-128"/>
                <a:cs typeface="ヒラギノ角ゴ Pro W3" charset="-128"/>
              </a:rPr>
              <a:t>[[97]]</a:t>
            </a:r>
            <a:r>
              <a:rPr lang="en-US" b="0" baseline="0" dirty="0">
                <a:ea typeface="ヒラギノ角ゴ Pro W3" charset="-128"/>
                <a:cs typeface="ヒラギノ角ゴ Pro W3" charset="-128"/>
              </a:rPr>
              <a:t>, 0,0,3,0</a:t>
            </a:r>
          </a:p>
          <a:p>
            <a:endParaRPr lang="en-US" dirty="0">
              <a:ea typeface="ヒラギノ角ゴ Pro W3" charset="-128"/>
              <a:cs typeface="ヒラギノ角ゴ Pro W3" charset="-128"/>
            </a:endParaRPr>
          </a:p>
          <a:p>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 87% correct (it started worse, got better after discussion) -SJP</a:t>
            </a:r>
          </a:p>
          <a:p>
            <a:r>
              <a:rPr lang="en-US" dirty="0">
                <a:ea typeface="ヒラギノ角ゴ Pro W3" charset="-128"/>
                <a:cs typeface="ヒラギノ角ゴ Pro W3" charset="-128"/>
              </a:rPr>
              <a:t>WRITTEN BY:  Steven Pollock (CU-Boulder)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49BB6C04-EC95-7E42-8B0D-36EA201CF017}" type="slidenum">
              <a:rPr lang="en-US" sz="1200"/>
              <a:pPr algn="r"/>
              <a:t>22</a:t>
            </a:fld>
            <a:endParaRPr lang="en-US" sz="1200"/>
          </a:p>
        </p:txBody>
      </p:sp>
      <p:sp>
        <p:nvSpPr>
          <p:cNvPr id="45059" name="Rectangle 2"/>
          <p:cNvSpPr>
            <a:spLocks noGrp="1" noRot="1" noChangeAspect="1" noChangeArrowheads="1" noTextEdit="1"/>
          </p:cNvSpPr>
          <p:nvPr>
            <p:ph type="sldImg"/>
          </p:nvPr>
        </p:nvSpPr>
        <p:spPr bwMode="auto">
          <a:xfrm>
            <a:off x="1104900" y="652463"/>
            <a:ext cx="4646613" cy="3484562"/>
          </a:xfrm>
          <a:solidFill>
            <a:srgbClr val="FFFFFF"/>
          </a:solidFill>
          <a:ln>
            <a:solidFill>
              <a:srgbClr val="000000"/>
            </a:solidFill>
            <a:miter lim="800000"/>
            <a:headEnd/>
            <a:tailEnd/>
          </a:ln>
        </p:spPr>
      </p:sp>
      <p:sp>
        <p:nvSpPr>
          <p:cNvPr id="45060" name="Rectangle 3"/>
          <p:cNvSpPr>
            <a:spLocks noGrp="1" noChangeArrowheads="1"/>
          </p:cNvSpPr>
          <p:nvPr>
            <p:ph type="body" idx="1"/>
          </p:nvPr>
        </p:nvSpPr>
        <p:spPr bwMode="auto">
          <a:xfrm>
            <a:off x="928688" y="4354513"/>
            <a:ext cx="5000625" cy="4137025"/>
          </a:xfrm>
          <a:solidFill>
            <a:srgbClr val="FFFFFF"/>
          </a:solidFill>
          <a:ln>
            <a:solidFill>
              <a:srgbClr val="000000"/>
            </a:solidFill>
            <a:miter lim="800000"/>
            <a:headEnd/>
            <a:tailEnd/>
          </a:ln>
        </p:spPr>
        <p:txBody>
          <a:bodyPr lIns="86493" tIns="43247" rIns="86493" bIns="43247"/>
          <a:lstStyle/>
          <a:p>
            <a:r>
              <a:rPr lang="en-US" dirty="0" smtClean="0">
                <a:ea typeface="ヒラギノ角ゴ Pro W3" charset="-128"/>
                <a:cs typeface="ヒラギノ角ゴ Pro W3" charset="-128"/>
              </a:rPr>
              <a:t>Class: CONCEPTUAL</a:t>
            </a:r>
          </a:p>
          <a:p>
            <a:r>
              <a:rPr lang="en-US" dirty="0" smtClean="0">
                <a:ea typeface="ヒラギノ角ゴ Pro W3" charset="-128"/>
                <a:cs typeface="ヒラギノ角ゴ Pro W3" charset="-128"/>
              </a:rPr>
              <a:t>CORRECT ANSWER:  D</a:t>
            </a:r>
            <a:r>
              <a:rPr lang="en-US" baseline="0" dirty="0" smtClean="0">
                <a:ea typeface="ヒラギノ角ゴ Pro W3" charset="-128"/>
                <a:cs typeface="ヒラギノ角ゴ Pro W3" charset="-128"/>
              </a:rPr>
              <a:t>  (changed from the data below, where it used to be “B”)</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a:t>
            </a:r>
            <a:r>
              <a:rPr lang="en-US" dirty="0">
                <a:latin typeface="Arial" charset="0"/>
                <a:ea typeface="ヒラギノ角ゴ Pro W3" charset="-128"/>
                <a:cs typeface="ヒラギノ角ゴ Pro W3" charset="-128"/>
              </a:rPr>
              <a:t>3320 Fa11 </a:t>
            </a:r>
            <a:r>
              <a:rPr lang="en-US" dirty="0" smtClean="0">
                <a:latin typeface="Arial" charset="0"/>
                <a:ea typeface="ヒラギノ角ゴ Pro W3" charset="-128"/>
                <a:cs typeface="ヒラギノ角ゴ Pro W3" charset="-128"/>
              </a:rPr>
              <a:t>(SJP) </a:t>
            </a:r>
            <a:r>
              <a:rPr lang="en-US" dirty="0">
                <a:latin typeface="Arial" charset="0"/>
                <a:ea typeface="ヒラギノ角ゴ Pro W3" charset="-128"/>
                <a:cs typeface="ヒラギノ角ゴ Pro W3" charset="-128"/>
              </a:rPr>
              <a:t>Lecture </a:t>
            </a:r>
            <a:r>
              <a:rPr lang="en-US" dirty="0" smtClean="0">
                <a:latin typeface="Arial" charset="0"/>
                <a:ea typeface="ヒラギノ角ゴ Pro W3" charset="-128"/>
                <a:cs typeface="ヒラギノ角ゴ Pro W3" charset="-128"/>
              </a:rPr>
              <a:t>4</a:t>
            </a:r>
            <a:endParaRPr lang="en-US" dirty="0">
              <a:latin typeface="Arial" charset="0"/>
              <a:ea typeface="ヒラギノ角ゴ Pro W3" charset="-128"/>
              <a:cs typeface="ヒラギノ角ゴ Pro W3" charset="-128"/>
            </a:endParaRPr>
          </a:p>
          <a:p>
            <a:r>
              <a:rPr lang="en-US" dirty="0">
                <a:latin typeface="Arial" charset="0"/>
                <a:ea typeface="ヒラギノ角ゴ Pro W3" charset="-128"/>
                <a:cs typeface="ヒラギノ角ゴ Pro W3" charset="-128"/>
              </a:rPr>
              <a:t>15, 30,</a:t>
            </a:r>
            <a:r>
              <a:rPr lang="en-US" baseline="0" dirty="0">
                <a:latin typeface="Arial" charset="0"/>
                <a:ea typeface="ヒラギノ角ゴ Pro W3" charset="-128"/>
                <a:cs typeface="ヒラギノ角ゴ Pro W3" charset="-128"/>
              </a:rPr>
              <a:t> 11, [[44]</a:t>
            </a:r>
            <a:r>
              <a:rPr lang="en-US" baseline="0" dirty="0" smtClean="0">
                <a:latin typeface="Arial" charset="0"/>
                <a:ea typeface="ヒラギノ角ゴ Pro W3" charset="-128"/>
                <a:cs typeface="ヒラギノ角ゴ Pro W3" charset="-128"/>
              </a:rPr>
              <a:t>], </a:t>
            </a:r>
            <a:r>
              <a:rPr lang="en-US" baseline="0" dirty="0">
                <a:latin typeface="Arial" charset="0"/>
                <a:ea typeface="ヒラギノ角ゴ Pro W3" charset="-128"/>
                <a:cs typeface="ヒラギノ角ゴ Pro W3" charset="-128"/>
              </a:rPr>
              <a:t>0</a:t>
            </a:r>
            <a:endParaRPr lang="en-US" dirty="0">
              <a:latin typeface="Arial" charset="0"/>
              <a:ea typeface="ヒラギノ角ゴ Pro W3" charset="-128"/>
              <a:cs typeface="ヒラギノ角ゴ Pro W3" charset="-128"/>
            </a:endParaRPr>
          </a:p>
          <a:p>
            <a:r>
              <a:rPr lang="en-US" dirty="0" smtClean="0">
                <a:ea typeface="ヒラギノ角ゴ Pro W3" charset="-128"/>
                <a:cs typeface="ヒラギノ角ゴ Pro W3" charset="-128"/>
              </a:rPr>
              <a:t>_________________________________</a:t>
            </a:r>
          </a:p>
          <a:p>
            <a:r>
              <a:rPr lang="en-US" b="1" dirty="0" smtClean="0">
                <a:ea typeface="ヒラギノ角ゴ Pro W3" charset="-128"/>
                <a:cs typeface="ヒラギノ角ゴ Pro W3" charset="-128"/>
              </a:rPr>
              <a:t>Fall 2011 Comments</a:t>
            </a:r>
          </a:p>
          <a:p>
            <a:r>
              <a:rPr lang="en-US" dirty="0" smtClean="0">
                <a:ea typeface="ヒラギノ角ゴ Pro W3" charset="-128"/>
                <a:cs typeface="ヒラギノ角ゴ Pro W3" charset="-128"/>
              </a:rPr>
              <a:t>Discussion</a:t>
            </a:r>
            <a:r>
              <a:rPr lang="en-US" baseline="0" dirty="0" smtClean="0">
                <a:ea typeface="ヒラギノ角ゴ Pro W3" charset="-128"/>
                <a:cs typeface="ヒラギノ角ゴ Pro W3" charset="-128"/>
              </a:rPr>
              <a:t> </a:t>
            </a:r>
            <a:r>
              <a:rPr lang="en-US" baseline="0" dirty="0">
                <a:ea typeface="ヒラギノ角ゴ Pro W3" charset="-128"/>
                <a:cs typeface="ヒラギノ角ゴ Pro W3" charset="-128"/>
              </a:rPr>
              <a:t>of (non) role of +Q and q outside, of </a:t>
            </a:r>
            <a:r>
              <a:rPr lang="en-US" baseline="0" dirty="0" smtClean="0">
                <a:ea typeface="ヒラギノ角ゴ Pro W3" charset="-128"/>
                <a:cs typeface="ヒラギノ角ゴ Pro W3" charset="-128"/>
              </a:rPr>
              <a:t>shielding</a:t>
            </a:r>
            <a:r>
              <a:rPr lang="en-US" baseline="0" dirty="0">
                <a:ea typeface="ヒラギノ角ゴ Pro W3" charset="-128"/>
                <a:cs typeface="ヒラギノ角ゴ Pro W3" charset="-128"/>
              </a:rPr>
              <a:t>. I invoked “Boundary conditions” to discuss E(parallel)=0 at edge, although my student brought up “</a:t>
            </a:r>
            <a:r>
              <a:rPr lang="en-US" baseline="0" dirty="0" smtClean="0">
                <a:ea typeface="ヒラギノ角ゴ Pro W3" charset="-128"/>
                <a:cs typeface="ヒラギノ角ゴ Pro W3" charset="-128"/>
              </a:rPr>
              <a:t>E-parallel </a:t>
            </a:r>
            <a:r>
              <a:rPr lang="en-US" baseline="0" dirty="0">
                <a:ea typeface="ヒラギノ角ゴ Pro W3" charset="-128"/>
                <a:cs typeface="ヒラギノ角ゴ Pro W3" charset="-128"/>
              </a:rPr>
              <a:t>would drive currents if it was nonzero” </a:t>
            </a:r>
            <a:endParaRPr lang="en-US" dirty="0">
              <a:ea typeface="ヒラギノ角ゴ Pro W3" charset="-128"/>
              <a:cs typeface="ヒラギノ角ゴ Pro W3" charset="-128"/>
            </a:endParaRP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LA</a:t>
            </a:r>
            <a:r>
              <a:rPr lang="en-US" baseline="0" dirty="0" smtClean="0">
                <a:ea typeface="ヒラギノ角ゴ Pro W3" charset="-128"/>
                <a:cs typeface="ヒラギノ角ゴ Pro W3" charset="-128"/>
              </a:rPr>
              <a:t> Notes: </a:t>
            </a:r>
          </a:p>
          <a:p>
            <a:r>
              <a:rPr lang="en-US" baseline="0" dirty="0" smtClean="0">
                <a:ea typeface="ヒラギノ角ゴ Pro W3" charset="-128"/>
                <a:cs typeface="ヒラギノ角ゴ Pro W3" charset="-128"/>
              </a:rPr>
              <a:t>1) </a:t>
            </a:r>
            <a:r>
              <a:rPr lang="en-US" sz="1200" kern="1200" baseline="0" dirty="0" smtClean="0">
                <a:solidFill>
                  <a:schemeClr val="tx1"/>
                </a:solidFill>
                <a:latin typeface="+mn-lt"/>
                <a:ea typeface="+mn-ea"/>
                <a:cs typeface="+mn-cs"/>
              </a:rPr>
              <a:t>A</a:t>
            </a:r>
            <a:r>
              <a:rPr lang="en-US" sz="1200" kern="1200" dirty="0" smtClean="0">
                <a:solidFill>
                  <a:schemeClr val="tx1"/>
                </a:solidFill>
                <a:latin typeface="+mn-lt"/>
                <a:ea typeface="+mn-ea"/>
                <a:cs typeface="+mn-cs"/>
              </a:rPr>
              <a:t>fter some silence the students attempted to simplify the problem by only considering the conductor with its own charge.  They debated for a while without arriving at any definite answer.</a:t>
            </a:r>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2) </a:t>
            </a:r>
            <a:r>
              <a:rPr lang="en-US" sz="1200" kern="1200" dirty="0" smtClean="0">
                <a:solidFill>
                  <a:schemeClr val="tx1"/>
                </a:solidFill>
                <a:latin typeface="+mn-lt"/>
                <a:ea typeface="+mn-ea"/>
                <a:cs typeface="+mn-cs"/>
              </a:rPr>
              <a:t>One student said that in order to be in static equilibrium, more of the +</a:t>
            </a:r>
            <a:r>
              <a:rPr lang="en-US" sz="1200" kern="1200" baseline="0" dirty="0" smtClean="0">
                <a:solidFill>
                  <a:schemeClr val="tx1"/>
                </a:solidFill>
                <a:latin typeface="+mn-lt"/>
                <a:ea typeface="+mn-ea"/>
                <a:cs typeface="+mn-cs"/>
              </a:rPr>
              <a:t> charge</a:t>
            </a:r>
            <a:r>
              <a:rPr lang="en-US" sz="1200" kern="1200" dirty="0" smtClean="0">
                <a:solidFill>
                  <a:schemeClr val="tx1"/>
                </a:solidFill>
                <a:latin typeface="+mn-lt"/>
                <a:ea typeface="+mn-ea"/>
                <a:cs typeface="+mn-cs"/>
              </a:rPr>
              <a:t> on the outside would migrate to the left, outermost part of the shell (because the +q charge is situated closer to the right).</a:t>
            </a:r>
            <a:endParaRPr lang="en-US" dirty="0" smtClean="0">
              <a:ea typeface="ヒラギノ角ゴ Pro W3" charset="-128"/>
              <a:cs typeface="ヒラギノ角ゴ Pro W3" charset="-128"/>
            </a:endParaRP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r>
              <a:rPr lang="en-US" dirty="0">
                <a:ea typeface="ヒラギノ角ゴ Pro W3" charset="-128"/>
                <a:cs typeface="ヒラギノ角ゴ Pro W3" charset="-128"/>
              </a:rPr>
              <a:t>USED IN:  Fall 2008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and Spring 2008 (Pollock)</a:t>
            </a:r>
          </a:p>
          <a:p>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4, Lecture 10). Pollock (Lecture 11).</a:t>
            </a:r>
          </a:p>
          <a:p>
            <a:r>
              <a:rPr lang="en-US" dirty="0">
                <a:ea typeface="ヒラギノ角ゴ Pro W3" charset="-128"/>
                <a:cs typeface="ヒラギノ角ゴ Pro W3" charset="-128"/>
              </a:rPr>
              <a:t>STUDENT RESPONSES: 81% </a:t>
            </a:r>
            <a:r>
              <a:rPr lang="en-US" b="1" dirty="0">
                <a:ea typeface="ヒラギノ角ゴ Pro W3" charset="-128"/>
                <a:cs typeface="ヒラギノ角ゴ Pro W3" charset="-128"/>
              </a:rPr>
              <a:t>[[19%]]</a:t>
            </a:r>
            <a:r>
              <a:rPr lang="en-US" dirty="0">
                <a:ea typeface="ヒラギノ角ゴ Pro W3" charset="-128"/>
                <a:cs typeface="ヒラギノ角ゴ Pro W3" charset="-128"/>
              </a:rPr>
              <a:t> 0% 0% 0% (FALL 2008) </a:t>
            </a:r>
          </a:p>
          <a:p>
            <a:r>
              <a:rPr lang="en-US" dirty="0">
                <a:ea typeface="ヒラギノ角ゴ Pro W3" charset="-128"/>
                <a:cs typeface="ヒラギノ角ゴ Pro W3" charset="-128"/>
              </a:rPr>
              <a:t>		</a:t>
            </a:r>
            <a:r>
              <a:rPr lang="en-US" dirty="0" smtClean="0">
                <a:ea typeface="ヒラギノ角ゴ Pro W3" charset="-128"/>
                <a:cs typeface="ヒラギノ角ゴ Pro W3" charset="-128"/>
              </a:rPr>
              <a:t>	</a:t>
            </a:r>
            <a:r>
              <a:rPr lang="en-US" baseline="0" dirty="0" smtClean="0">
                <a:ea typeface="ヒラギノ角ゴ Pro W3" charset="-128"/>
                <a:cs typeface="ヒラギノ角ゴ Pro W3" charset="-128"/>
              </a:rPr>
              <a:t>          </a:t>
            </a:r>
            <a:r>
              <a:rPr lang="en-US" dirty="0" smtClean="0">
                <a:ea typeface="ヒラギノ角ゴ Pro W3" charset="-128"/>
                <a:cs typeface="ヒラギノ角ゴ Pro W3" charset="-128"/>
              </a:rPr>
              <a:t>57</a:t>
            </a:r>
            <a:r>
              <a:rPr lang="en-US" dirty="0">
                <a:ea typeface="ヒラギノ角ゴ Pro W3" charset="-128"/>
                <a:cs typeface="ヒラギノ角ゴ Pro W3" charset="-128"/>
              </a:rPr>
              <a:t>%  </a:t>
            </a:r>
            <a:r>
              <a:rPr lang="en-US" b="1" dirty="0">
                <a:ea typeface="ヒラギノ角ゴ Pro W3" charset="-128"/>
                <a:cs typeface="ヒラギノ角ゴ Pro W3" charset="-128"/>
              </a:rPr>
              <a:t>[[43%</a:t>
            </a:r>
            <a:r>
              <a:rPr lang="en-US" dirty="0">
                <a:ea typeface="ヒラギノ角ゴ Pro W3" charset="-128"/>
                <a:cs typeface="ヒラギノ角ゴ Pro W3" charset="-128"/>
              </a:rPr>
              <a:t>]] 0% 0% 0% (SPRING 2008)</a:t>
            </a:r>
          </a:p>
          <a:p>
            <a:r>
              <a:rPr lang="en-US" dirty="0">
                <a:ea typeface="ヒラギノ角ゴ Pro W3" charset="-128"/>
                <a:cs typeface="ヒラギノ角ゴ Pro W3" charset="-128"/>
              </a:rPr>
              <a:t>In 3320, </a:t>
            </a:r>
            <a:r>
              <a:rPr lang="en-US" dirty="0" err="1">
                <a:ea typeface="ヒラギノ角ゴ Pro W3" charset="-128"/>
                <a:cs typeface="ヒラギノ角ゴ Pro W3" charset="-128"/>
              </a:rPr>
              <a:t>Sp</a:t>
            </a:r>
            <a:r>
              <a:rPr lang="en-US" dirty="0">
                <a:ea typeface="ヒラギノ角ゴ Pro W3" charset="-128"/>
                <a:cs typeface="ヒラギノ角ゴ Pro W3" charset="-128"/>
              </a:rPr>
              <a:t> ‘11 (Kinney) Lecture #2, 85, [</a:t>
            </a:r>
            <a:r>
              <a:rPr lang="en-US" b="1" dirty="0">
                <a:ea typeface="ヒラギノ角ゴ Pro W3" charset="-128"/>
                <a:cs typeface="ヒラギノ角ゴ Pro W3" charset="-128"/>
              </a:rPr>
              <a:t>[15]]</a:t>
            </a:r>
            <a:r>
              <a:rPr lang="en-US" dirty="0">
                <a:ea typeface="ヒラギノ角ゴ Pro W3" charset="-128"/>
                <a:cs typeface="ヒラギノ角ゴ Pro W3" charset="-128"/>
              </a:rPr>
              <a:t>, 0,0,0</a:t>
            </a:r>
          </a:p>
          <a:p>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 Only 43% got B. VERY Good class discussion starter! Lots to talk about. (One student came up with an energy argument that was very elegant, thinking about work to move a test charge from near q’ to either part of the surrounding wall needing to be the same, since it’s an equipotential, but that wouldn’t come out right if E was “simple coulomb”, it’d be less work on the short path... Cute, I hadn't thought like this!).  Answer is B. (It CAN’T be straight towards the wall, because then it would hit the metal surface “obliquely” at many points).  -SJP</a:t>
            </a:r>
          </a:p>
          <a:p>
            <a:r>
              <a:rPr lang="en-US" dirty="0">
                <a:ea typeface="ヒラギノ角ゴ Pro W3" charset="-128"/>
                <a:cs typeface="ヒラギノ角ゴ Pro W3" charset="-128"/>
              </a:rPr>
              <a:t>WRITTEN BY:  Steven Pollock (CU-Boulder)</a:t>
            </a:r>
          </a:p>
          <a:p>
            <a:endParaRPr lang="en-US" dirty="0">
              <a:ea typeface="ヒラギノ角ゴ Pro W3" charset="-128"/>
              <a:cs typeface="ヒラギノ角ゴ Pro W3"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FC44E867-480D-9449-BE6B-FDB4C2AA20C2}" type="slidenum">
              <a:rPr lang="en-US" sz="1200"/>
              <a:pPr algn="r"/>
              <a:t>23</a:t>
            </a:fld>
            <a:endParaRPr lang="en-US" sz="1200"/>
          </a:p>
        </p:txBody>
      </p:sp>
      <p:sp>
        <p:nvSpPr>
          <p:cNvPr id="47107" name="Rectangle 2"/>
          <p:cNvSpPr>
            <a:spLocks noGrp="1" noRot="1" noChangeAspect="1" noChangeArrowheads="1" noTextEdit="1"/>
          </p:cNvSpPr>
          <p:nvPr>
            <p:ph type="sldImg"/>
          </p:nvPr>
        </p:nvSpPr>
        <p:spPr bwMode="auto">
          <a:xfrm>
            <a:off x="1104900" y="652463"/>
            <a:ext cx="4646613" cy="3484562"/>
          </a:xfrm>
          <a:solidFill>
            <a:srgbClr val="FFFFFF"/>
          </a:solidFill>
          <a:ln>
            <a:solidFill>
              <a:srgbClr val="000000"/>
            </a:solidFill>
            <a:miter lim="800000"/>
            <a:headEnd/>
            <a:tailEnd/>
          </a:ln>
        </p:spPr>
      </p:sp>
      <p:sp>
        <p:nvSpPr>
          <p:cNvPr id="47108" name="Rectangle 3"/>
          <p:cNvSpPr>
            <a:spLocks noGrp="1" noChangeArrowheads="1"/>
          </p:cNvSpPr>
          <p:nvPr>
            <p:ph type="body" idx="1"/>
          </p:nvPr>
        </p:nvSpPr>
        <p:spPr bwMode="auto">
          <a:xfrm>
            <a:off x="928688" y="4354513"/>
            <a:ext cx="5000625" cy="4137025"/>
          </a:xfrm>
          <a:solidFill>
            <a:srgbClr val="FFFFFF"/>
          </a:solidFill>
          <a:ln>
            <a:solidFill>
              <a:srgbClr val="000000"/>
            </a:solidFill>
            <a:miter lim="800000"/>
            <a:headEnd/>
            <a:tailEnd/>
          </a:ln>
        </p:spPr>
        <p:txBody>
          <a:bodyPr lIns="86493" tIns="43247" rIns="86493" bIns="43247"/>
          <a:lstStyle/>
          <a:p>
            <a:r>
              <a:rPr lang="en-US" dirty="0" smtClean="0">
                <a:ea typeface="ヒラギノ角ゴ Pro W3" charset="-128"/>
                <a:cs typeface="ヒラギノ角ゴ Pro W3" charset="-128"/>
              </a:rPr>
              <a:t>Class: CONCEPTUAL</a:t>
            </a:r>
          </a:p>
          <a:p>
            <a:r>
              <a:rPr lang="en-US" dirty="0" smtClean="0">
                <a:ea typeface="ヒラギノ角ゴ Pro W3" charset="-128"/>
                <a:cs typeface="ヒラギノ角ゴ Pro W3" charset="-128"/>
              </a:rPr>
              <a:t>CORRECT </a:t>
            </a:r>
            <a:r>
              <a:rPr lang="en-US" dirty="0">
                <a:ea typeface="ヒラギノ角ゴ Pro W3" charset="-128"/>
                <a:cs typeface="ヒラギノ角ゴ Pro W3" charset="-128"/>
              </a:rPr>
              <a:t>ANSWER:  </a:t>
            </a:r>
            <a:r>
              <a:rPr lang="en-US" dirty="0" smtClean="0">
                <a:ea typeface="ヒラギノ角ゴ Pro W3" charset="-128"/>
                <a:cs typeface="ヒラギノ角ゴ Pro W3" charset="-128"/>
              </a:rPr>
              <a:t>C</a:t>
            </a:r>
          </a:p>
          <a:p>
            <a:r>
              <a:rPr lang="en-US" dirty="0" smtClean="0">
                <a:ea typeface="ヒラギノ角ゴ Pro W3" charset="-128"/>
                <a:cs typeface="ヒラギノ角ゴ Pro W3" charset="-128"/>
              </a:rPr>
              <a:t>___________________________________</a:t>
            </a: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Skipped</a:t>
            </a:r>
            <a:r>
              <a:rPr lang="en-US" baseline="0" dirty="0" smtClean="0">
                <a:ea typeface="ヒラギノ角ゴ Pro W3" charset="-128"/>
                <a:cs typeface="ヒラギノ角ゴ Pro W3" charset="-128"/>
              </a:rPr>
              <a:t> in Fall 2011</a:t>
            </a:r>
          </a:p>
          <a:p>
            <a:endParaRPr lang="en-US" dirty="0" smtClean="0">
              <a:ea typeface="ヒラギノ角ゴ Pro W3" charset="-128"/>
              <a:cs typeface="ヒラギノ角ゴ Pro W3" charset="-128"/>
            </a:endParaRPr>
          </a:p>
          <a:p>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r>
              <a:rPr lang="en-US" dirty="0">
                <a:ea typeface="ヒラギノ角ゴ Pro W3" charset="-128"/>
                <a:cs typeface="ヒラギノ角ゴ Pro W3" charset="-128"/>
              </a:rPr>
              <a:t>USED IN:  Spring 2009 (Kinney)</a:t>
            </a:r>
          </a:p>
          <a:p>
            <a:r>
              <a:rPr lang="en-US" dirty="0">
                <a:ea typeface="ヒラギノ角ゴ Pro W3" charset="-128"/>
                <a:cs typeface="ヒラギノ角ゴ Pro W3" charset="-128"/>
              </a:rPr>
              <a:t>LECTURE NUMBER:   </a:t>
            </a:r>
          </a:p>
          <a:p>
            <a:r>
              <a:rPr lang="en-US" dirty="0">
                <a:ea typeface="ヒラギノ角ゴ Pro W3" charset="-128"/>
                <a:cs typeface="ヒラギノ角ゴ Pro W3" charset="-128"/>
              </a:rPr>
              <a:t>STUDENT RESPONSES: 5, 8, [[</a:t>
            </a:r>
            <a:r>
              <a:rPr lang="en-US" b="1" dirty="0">
                <a:ea typeface="ヒラギノ角ゴ Pro W3" charset="-128"/>
                <a:cs typeface="ヒラギノ角ゴ Pro W3" charset="-128"/>
              </a:rPr>
              <a:t>82]], </a:t>
            </a:r>
            <a:r>
              <a:rPr lang="en-US" b="0" dirty="0">
                <a:ea typeface="ヒラギノ角ゴ Pro W3" charset="-128"/>
                <a:cs typeface="ヒラギノ角ゴ Pro W3" charset="-128"/>
              </a:rPr>
              <a:t>3, 3</a:t>
            </a:r>
            <a:r>
              <a:rPr lang="en-US" dirty="0">
                <a:ea typeface="ヒラギノ角ゴ Pro W3" charset="-128"/>
                <a:cs typeface="ヒラギノ角ゴ Pro W3" charset="-128"/>
              </a:rPr>
              <a:t> </a:t>
            </a:r>
          </a:p>
          <a:p>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  </a:t>
            </a:r>
          </a:p>
          <a:p>
            <a:r>
              <a:rPr lang="en-US" dirty="0">
                <a:ea typeface="ヒラギノ角ゴ Pro W3" charset="-128"/>
                <a:cs typeface="ヒラギノ角ゴ Pro W3" charset="-128"/>
              </a:rPr>
              <a:t>WRITTEN BY: Ed Kinney (CU-Boulder)</a:t>
            </a:r>
          </a:p>
          <a:p>
            <a:r>
              <a:rPr lang="en-US" dirty="0">
                <a:ea typeface="ヒラギノ角ゴ Pro W3" charset="-128"/>
                <a:cs typeface="ヒラギノ角ゴ Pro W3" charset="-128"/>
              </a:rPr>
              <a:t>The</a:t>
            </a:r>
            <a:r>
              <a:rPr lang="en-US" baseline="0" dirty="0">
                <a:ea typeface="ヒラギノ角ゴ Pro W3" charset="-128"/>
                <a:cs typeface="ヒラギノ角ゴ Pro W3" charset="-128"/>
              </a:rPr>
              <a:t> total charge on the inner surface must be –qc, so that Gauss’ law is satisfied for a surface in the bulk. But, how do you know it’s “all –”, and not a mix of – (near) and + (farther?) I think I can use the same argument as several slides ago – if there WERE some +’s, field lines would have to emanate from there, and then “end” on a minus. Follow that field line, then close it through the bulk, and you’ll get a nonzero integral of E dot dl.   </a:t>
            </a:r>
            <a:endParaRPr lang="en-US" dirty="0">
              <a:ea typeface="ヒラギノ角ゴ Pro W3" charset="-128"/>
              <a:cs typeface="ヒラギノ角ゴ Pro W3" charset="-128"/>
            </a:endParaRPr>
          </a:p>
          <a:p>
            <a:endParaRPr lang="en-US" dirty="0">
              <a:ea typeface="ヒラギノ角ゴ Pro W3" charset="-128"/>
              <a:cs typeface="ヒラギノ角ゴ Pro W3"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CORRECT ANSWER:  C</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a:t>
            </a:r>
            <a:r>
              <a:rPr lang="en-US" dirty="0">
                <a:latin typeface="Arial" charset="0"/>
                <a:ea typeface="ヒラギノ角ゴ Pro W3" charset="-128"/>
                <a:cs typeface="ヒラギノ角ゴ Pro W3" charset="-128"/>
              </a:rPr>
              <a:t>Fa11 </a:t>
            </a:r>
            <a:r>
              <a:rPr lang="en-US" dirty="0" smtClean="0">
                <a:latin typeface="Arial" charset="0"/>
                <a:ea typeface="ヒラギノ角ゴ Pro W3" charset="-128"/>
                <a:cs typeface="ヒラギノ角ゴ Pro W3" charset="-128"/>
              </a:rPr>
              <a:t>(SJP) </a:t>
            </a:r>
            <a:r>
              <a:rPr lang="en-US" dirty="0">
                <a:latin typeface="Arial" charset="0"/>
                <a:ea typeface="ヒラギノ角ゴ Pro W3" charset="-128"/>
                <a:cs typeface="ヒラギノ角ゴ Pro W3" charset="-128"/>
              </a:rPr>
              <a:t>Lecture </a:t>
            </a:r>
            <a:r>
              <a:rPr lang="en-US" dirty="0" smtClean="0">
                <a:latin typeface="Arial" charset="0"/>
                <a:ea typeface="ヒラギノ角ゴ Pro W3" charset="-128"/>
                <a:cs typeface="ヒラギノ角ゴ Pro W3" charset="-128"/>
              </a:rPr>
              <a:t>4</a:t>
            </a:r>
            <a:endParaRPr lang="en-US" dirty="0">
              <a:latin typeface="Arial" charset="0"/>
              <a:ea typeface="ヒラギノ角ゴ Pro W3" charset="-128"/>
              <a:cs typeface="ヒラギノ角ゴ Pro W3" charset="-128"/>
            </a:endParaRPr>
          </a:p>
          <a:p>
            <a:r>
              <a:rPr lang="en-US" dirty="0">
                <a:latin typeface="Arial" charset="0"/>
                <a:ea typeface="ヒラギノ角ゴ Pro W3" charset="-128"/>
                <a:cs typeface="ヒラギノ角ゴ Pro W3" charset="-128"/>
              </a:rPr>
              <a:t>0,0,[[93]], 7</a:t>
            </a:r>
          </a:p>
          <a:p>
            <a:r>
              <a:rPr lang="en-US" dirty="0" smtClean="0">
                <a:latin typeface="Arial" charset="0"/>
                <a:ea typeface="ヒラギノ角ゴ Pro W3" charset="-128"/>
                <a:cs typeface="ヒラギノ角ゴ Pro W3" charset="-128"/>
              </a:rPr>
              <a:t>_________________________________</a:t>
            </a:r>
            <a:br>
              <a:rPr lang="en-US" dirty="0" smtClean="0">
                <a:latin typeface="Arial" charset="0"/>
                <a:ea typeface="ヒラギノ角ゴ Pro W3" charset="-128"/>
                <a:cs typeface="ヒラギノ角ゴ Pro W3" charset="-128"/>
              </a:rPr>
            </a:br>
            <a:r>
              <a:rPr lang="en-US" b="1" dirty="0" smtClean="0">
                <a:latin typeface="Arial" charset="0"/>
                <a:ea typeface="ヒラギノ角ゴ Pro W3" charset="-128"/>
                <a:cs typeface="ヒラギノ角ゴ Pro W3" charset="-128"/>
              </a:rPr>
              <a:t>Fall</a:t>
            </a:r>
            <a:r>
              <a:rPr lang="en-US" b="1" baseline="0" dirty="0" smtClean="0">
                <a:latin typeface="Arial" charset="0"/>
                <a:ea typeface="ヒラギノ角ゴ Pro W3" charset="-128"/>
                <a:cs typeface="ヒラギノ角ゴ Pro W3" charset="-128"/>
              </a:rPr>
              <a:t> 2011 Comments</a:t>
            </a:r>
            <a:endParaRPr lang="en-US" dirty="0" smtClean="0">
              <a:latin typeface="Arial" charset="0"/>
              <a:ea typeface="ヒラギノ角ゴ Pro W3" charset="-128"/>
              <a:cs typeface="ヒラギノ角ゴ Pro W3" charset="-128"/>
            </a:endParaRPr>
          </a:p>
          <a:p>
            <a:r>
              <a:rPr lang="en-US" dirty="0" smtClean="0">
                <a:latin typeface="Arial" charset="0"/>
                <a:ea typeface="ヒラギノ角ゴ Pro W3" charset="-128"/>
                <a:cs typeface="ヒラギノ角ゴ Pro W3" charset="-128"/>
              </a:rPr>
              <a:t>No </a:t>
            </a:r>
            <a:r>
              <a:rPr lang="en-US" dirty="0">
                <a:latin typeface="Arial" charset="0"/>
                <a:ea typeface="ヒラギノ角ゴ Pro W3" charset="-128"/>
                <a:cs typeface="ヒラギノ角ゴ Pro W3" charset="-128"/>
              </a:rPr>
              <a:t>problems, couple right hand rule discussions. </a:t>
            </a:r>
            <a:endParaRPr lang="en-US" dirty="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LA NOTES: </a:t>
            </a:r>
          </a:p>
          <a:p>
            <a:pPr eaLnBrk="1" hangingPunct="1"/>
            <a:r>
              <a:rPr lang="en-US" dirty="0" smtClean="0">
                <a:ea typeface="ヒラギノ角ゴ Pro W3" charset="-128"/>
                <a:cs typeface="ヒラギノ角ゴ Pro W3" charset="-128"/>
              </a:rPr>
              <a:t>1) </a:t>
            </a:r>
            <a:r>
              <a:rPr lang="en-US" sz="1200" kern="1200" dirty="0" smtClean="0">
                <a:solidFill>
                  <a:schemeClr val="tx1"/>
                </a:solidFill>
                <a:latin typeface="+mn-lt"/>
                <a:ea typeface="ＭＳ Ｐゴシック" pitchFamily="-106" charset="-128"/>
                <a:cs typeface="ＭＳ Ｐゴシック" pitchFamily="-106" charset="-128"/>
              </a:rPr>
              <a:t>Students applied their own versions of the right hand rule  (all the ones I saw were correct methods) after establishing the sign of the charge.  After determining the answer, they talked about how the charge would move in a circle, but then corrected to “cycloid” and made reference to 3310.</a:t>
            </a:r>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2) </a:t>
            </a:r>
            <a:r>
              <a:rPr lang="en-US" sz="1200" kern="1200" dirty="0" smtClean="0">
                <a:solidFill>
                  <a:schemeClr val="tx1"/>
                </a:solidFill>
                <a:latin typeface="+mn-lt"/>
                <a:ea typeface="ＭＳ Ｐゴシック" pitchFamily="-106" charset="-128"/>
                <a:cs typeface="ＭＳ Ｐゴシック" pitchFamily="-106" charset="-128"/>
              </a:rPr>
              <a:t>One student had trouble applying the right-hand rule, and got the future motion of the charge wrong. He also said that he thought the force was E x B, not v x B, but even so, his answer should have been the same either way. This made me think that he messed something up in applying the right hand rule.</a:t>
            </a:r>
            <a:endParaRPr lang="en-US" dirty="0" smtClean="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USED </a:t>
            </a:r>
            <a:r>
              <a:rPr lang="en-US" dirty="0">
                <a:ea typeface="ヒラギノ角ゴ Pro W3" charset="-128"/>
                <a:cs typeface="ヒラギノ角ゴ Pro W3" charset="-128"/>
              </a:rPr>
              <a:t>IN:  Spring 2008 (Pollock)</a:t>
            </a:r>
          </a:p>
          <a:p>
            <a:pPr eaLnBrk="1" hangingPunct="1"/>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10, Lecture 24), Pollock (Lecture 28)</a:t>
            </a:r>
          </a:p>
          <a:p>
            <a:pPr eaLnBrk="1" hangingPunct="1"/>
            <a:r>
              <a:rPr lang="en-US" dirty="0">
                <a:ea typeface="ヒラギノ角ゴ Pro W3" charset="-128"/>
                <a:cs typeface="ヒラギノ角ゴ Pro W3" charset="-128"/>
              </a:rPr>
              <a:t>STUDENT RESPONSES: 		  9% 2% </a:t>
            </a:r>
            <a:r>
              <a:rPr lang="en-US" b="1" dirty="0">
                <a:ea typeface="ヒラギノ角ゴ Pro W3" charset="-128"/>
                <a:cs typeface="ヒラギノ角ゴ Pro W3" charset="-128"/>
              </a:rPr>
              <a:t>[[85%]] </a:t>
            </a:r>
            <a:r>
              <a:rPr lang="en-US" dirty="0">
                <a:ea typeface="ヒラギノ角ゴ Pro W3" charset="-128"/>
                <a:cs typeface="ヒラギノ角ゴ Pro W3" charset="-128"/>
              </a:rPr>
              <a:t>2% 2% (FALL 2008)</a:t>
            </a:r>
          </a:p>
          <a:p>
            <a:pPr eaLnBrk="1" hangingPunct="1"/>
            <a:r>
              <a:rPr lang="en-US" dirty="0">
                <a:ea typeface="ヒラギノ角ゴ Pro W3" charset="-128"/>
                <a:cs typeface="ヒラギノ角ゴ Pro W3" charset="-128"/>
              </a:rPr>
              <a:t>              			</a:t>
            </a:r>
            <a:r>
              <a:rPr lang="en-US" dirty="0" smtClean="0">
                <a:ea typeface="ヒラギノ角ゴ Pro W3" charset="-128"/>
                <a:cs typeface="ヒラギノ角ゴ Pro W3" charset="-128"/>
              </a:rPr>
              <a:t>	</a:t>
            </a:r>
            <a:r>
              <a:rPr lang="en-US" baseline="0" dirty="0" smtClean="0">
                <a:ea typeface="ヒラギノ角ゴ Pro W3" charset="-128"/>
                <a:cs typeface="ヒラギノ角ゴ Pro W3" charset="-128"/>
              </a:rPr>
              <a:t>  </a:t>
            </a:r>
            <a:r>
              <a:rPr lang="en-US" dirty="0" smtClean="0">
                <a:ea typeface="ヒラギノ角ゴ Pro W3" charset="-128"/>
                <a:cs typeface="ヒラギノ角ゴ Pro W3" charset="-128"/>
              </a:rPr>
              <a:t>0</a:t>
            </a:r>
            <a:r>
              <a:rPr lang="en-US" dirty="0">
                <a:ea typeface="ヒラギノ角ゴ Pro W3" charset="-128"/>
                <a:cs typeface="ヒラギノ角ゴ Pro W3" charset="-128"/>
              </a:rPr>
              <a:t>% 0%  </a:t>
            </a:r>
            <a:r>
              <a:rPr lang="en-US" b="1" dirty="0">
                <a:ea typeface="ヒラギノ角ゴ Pro W3" charset="-128"/>
                <a:cs typeface="ヒラギノ角ゴ Pro W3" charset="-128"/>
              </a:rPr>
              <a:t>[[94%]] </a:t>
            </a:r>
            <a:r>
              <a:rPr lang="en-US" dirty="0">
                <a:ea typeface="ヒラギノ角ゴ Pro W3" charset="-128"/>
                <a:cs typeface="ヒラギノ角ゴ Pro W3" charset="-128"/>
              </a:rPr>
              <a:t>6% 0% (SPRING 2008)</a:t>
            </a:r>
          </a:p>
          <a:p>
            <a:pPr eaLnBrk="1" hangingPunct="1"/>
            <a:r>
              <a:rPr lang="en-US" dirty="0">
                <a:ea typeface="ヒラギノ角ゴ Pro W3" charset="-128"/>
                <a:cs typeface="ヒラギノ角ゴ Pro W3" charset="-128"/>
              </a:rPr>
              <a:t>In 3320, (</a:t>
            </a:r>
            <a:r>
              <a:rPr lang="en-US" dirty="0" err="1">
                <a:ea typeface="ヒラギノ角ゴ Pro W3" charset="-128"/>
                <a:cs typeface="ヒラギノ角ゴ Pro W3" charset="-128"/>
              </a:rPr>
              <a:t>Sp</a:t>
            </a:r>
            <a:r>
              <a:rPr lang="en-US" dirty="0">
                <a:ea typeface="ヒラギノ角ゴ Pro W3" charset="-128"/>
                <a:cs typeface="ヒラギノ角ゴ Pro W3" charset="-128"/>
              </a:rPr>
              <a:t> ‘11), (Kinney), it was 0, 2, </a:t>
            </a:r>
            <a:r>
              <a:rPr lang="en-US" b="1" dirty="0">
                <a:ea typeface="ヒラギノ角ゴ Pro W3" charset="-128"/>
                <a:cs typeface="ヒラギノ角ゴ Pro W3" charset="-128"/>
              </a:rPr>
              <a:t>[[86]], </a:t>
            </a:r>
            <a:r>
              <a:rPr lang="en-US" b="0" dirty="0">
                <a:ea typeface="ヒラギノ角ゴ Pro W3" charset="-128"/>
                <a:cs typeface="ヒラギノ角ゴ Pro W3" charset="-128"/>
              </a:rPr>
              <a:t>11, 0</a:t>
            </a:r>
            <a:endParaRPr lang="en-US" dirty="0">
              <a:ea typeface="ヒラギノ角ゴ Pro W3" charset="-128"/>
              <a:cs typeface="ヒラギノ角ゴ Pro W3" charset="-128"/>
            </a:endParaRPr>
          </a:p>
          <a:p>
            <a:pPr eaLnBrk="1" hangingPunct="1"/>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 94% correct, it's an 1120 (freshman) question. From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-SJP  See also  </a:t>
            </a:r>
            <a:r>
              <a:rPr lang="en-US" b="1" dirty="0">
                <a:ea typeface="ヒラギノ角ゴ Pro W3" charset="-128"/>
                <a:cs typeface="ヒラギノ角ゴ Pro W3" charset="-128"/>
              </a:rPr>
              <a:t>http://</a:t>
            </a:r>
            <a:r>
              <a:rPr lang="en-US" b="1" dirty="0" err="1">
                <a:ea typeface="ヒラギノ角ゴ Pro W3" charset="-128"/>
                <a:cs typeface="ヒラギノ角ゴ Pro W3" charset="-128"/>
              </a:rPr>
              <a:t>mathworld.wolfram.com</a:t>
            </a:r>
            <a:r>
              <a:rPr lang="en-US" b="1" dirty="0">
                <a:ea typeface="ヒラギノ角ゴ Pro W3" charset="-128"/>
                <a:cs typeface="ヒラギノ角ゴ Pro W3" charset="-128"/>
              </a:rPr>
              <a:t>/</a:t>
            </a:r>
            <a:r>
              <a:rPr lang="en-US" b="1" dirty="0" err="1">
                <a:ea typeface="ヒラギノ角ゴ Pro W3" charset="-128"/>
                <a:cs typeface="ヒラギノ角ゴ Pro W3" charset="-128"/>
              </a:rPr>
              <a:t>Cycloid.html</a:t>
            </a:r>
            <a:endParaRPr lang="en-US" b="1" dirty="0">
              <a:ea typeface="ヒラギノ角ゴ Pro W3" charset="-128"/>
              <a:cs typeface="ヒラギノ角ゴ Pro W3" charset="-128"/>
            </a:endParaRPr>
          </a:p>
          <a:p>
            <a:r>
              <a:rPr lang="en-US" dirty="0">
                <a:ea typeface="ヒラギノ角ゴ Pro W3" charset="-128"/>
                <a:cs typeface="ヒラギノ角ゴ Pro W3" charset="-128"/>
              </a:rPr>
              <a:t>WRITTEN BY: Mike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(CU-Boulder)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24579" name="Notes Placeholder 2"/>
          <p:cNvSpPr>
            <a:spLocks noGrp="1"/>
          </p:cNvSpPr>
          <p:nvPr>
            <p:ph type="body" idx="1"/>
          </p:nvPr>
        </p:nvSpPr>
        <p:spPr bwMode="auto">
          <a:solidFill>
            <a:srgbClr val="FFFFFF"/>
          </a:solidFill>
          <a:ln>
            <a:solidFill>
              <a:srgbClr val="000000"/>
            </a:solidFill>
            <a:miter lim="800000"/>
            <a:headEnd/>
            <a:tailEnd/>
          </a:ln>
        </p:spPr>
        <p:txBody>
          <a:bodyPr/>
          <a:lstStyle/>
          <a:p>
            <a:pPr eaLnBrk="1" hangingPunct="1"/>
            <a:r>
              <a:rPr lang="en-US" dirty="0" smtClean="0">
                <a:ea typeface="ヒラギノ角ゴ Pro W3" charset="-128"/>
                <a:cs typeface="ヒラギノ角ゴ Pro W3" charset="-128"/>
              </a:rPr>
              <a:t>Class: MATH/</a:t>
            </a:r>
            <a:r>
              <a:rPr lang="en-US" baseline="0" dirty="0" smtClean="0">
                <a:ea typeface="ヒラギノ角ゴ Pro W3" charset="-128"/>
                <a:cs typeface="ヒラギノ角ゴ Pro W3" charset="-128"/>
              </a:rPr>
              <a:t> PHYSICS</a:t>
            </a:r>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a:t>
            </a:r>
            <a:r>
              <a:rPr lang="en-US" dirty="0">
                <a:latin typeface="Arial" charset="0"/>
                <a:ea typeface="ヒラギノ角ゴ Pro W3" charset="-128"/>
                <a:cs typeface="ヒラギノ角ゴ Pro W3" charset="-128"/>
              </a:rPr>
              <a:t>Fa11 </a:t>
            </a:r>
            <a:r>
              <a:rPr lang="en-US" dirty="0" smtClean="0">
                <a:latin typeface="Arial" charset="0"/>
                <a:ea typeface="ヒラギノ角ゴ Pro W3" charset="-128"/>
                <a:cs typeface="ヒラギノ角ゴ Pro W3" charset="-128"/>
              </a:rPr>
              <a:t>(SJP) </a:t>
            </a:r>
            <a:r>
              <a:rPr lang="en-US" dirty="0">
                <a:latin typeface="Arial" charset="0"/>
                <a:ea typeface="ヒラギノ角ゴ Pro W3" charset="-128"/>
                <a:cs typeface="ヒラギノ角ゴ Pro W3" charset="-128"/>
              </a:rPr>
              <a:t>Lecture </a:t>
            </a:r>
            <a:r>
              <a:rPr lang="en-US" dirty="0" smtClean="0">
                <a:latin typeface="Arial" charset="0"/>
                <a:ea typeface="ヒラギノ角ゴ Pro W3" charset="-128"/>
                <a:cs typeface="ヒラギノ角ゴ Pro W3" charset="-128"/>
              </a:rPr>
              <a:t>4</a:t>
            </a:r>
            <a:endParaRPr lang="en-US" dirty="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a:latin typeface="Arial" charset="0"/>
                <a:ea typeface="ヒラギノ角ゴ Pro W3" charset="-128"/>
                <a:cs typeface="ヒラギノ角ゴ Pro W3" charset="-128"/>
              </a:rPr>
              <a:t>[[67]]],</a:t>
            </a:r>
            <a:r>
              <a:rPr lang="en-US" baseline="0" dirty="0">
                <a:latin typeface="Arial" charset="0"/>
                <a:ea typeface="ヒラギノ角ゴ Pro W3" charset="-128"/>
                <a:cs typeface="ヒラギノ角ゴ Pro W3" charset="-128"/>
              </a:rPr>
              <a:t> 0, 33,0</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_______________________________</a:t>
            </a:r>
            <a:br>
              <a:rPr lang="en-US" baseline="0" dirty="0" smtClean="0">
                <a:latin typeface="Arial" charset="0"/>
                <a:ea typeface="ヒラギノ角ゴ Pro W3" charset="-128"/>
                <a:cs typeface="ヒラギノ角ゴ Pro W3" charset="-128"/>
              </a:rPr>
            </a:br>
            <a:r>
              <a:rPr lang="en-US" b="1" baseline="0" dirty="0" smtClean="0">
                <a:latin typeface="Arial" charset="0"/>
                <a:ea typeface="ヒラギノ角ゴ Pro W3" charset="-128"/>
                <a:cs typeface="ヒラギノ角ゴ Pro W3" charset="-128"/>
              </a:rPr>
              <a:t>Fall 2011 Comments</a:t>
            </a: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a:t>
            </a:r>
            <a:r>
              <a:rPr lang="en-US" baseline="0" dirty="0">
                <a:latin typeface="Arial" charset="0"/>
                <a:ea typeface="ヒラギノ角ゴ Pro W3" charset="-128"/>
                <a:cs typeface="ヒラギノ角ゴ Pro W3" charset="-128"/>
              </a:rPr>
              <a:t>I changed the wrong answers, but didn’t lure anyone)  The issue is “what does volume current density” mean, and I used this to get all the relevant formulas (for I, K, and J, in terms of current passing, also in terms of charge density* velocity, and finally UNITS, all on board) </a:t>
            </a:r>
            <a:endParaRPr lang="en-US" dirty="0">
              <a:latin typeface="Arial" charset="0"/>
              <a:ea typeface="ヒラギノ角ゴ Pro W3" charset="-128"/>
              <a:cs typeface="ヒラギノ角ゴ Pro W3" charset="-128"/>
            </a:endParaRPr>
          </a:p>
          <a:p>
            <a:pPr eaLnBrk="1" hangingPunct="1"/>
            <a:endParaRPr lang="en-US" dirty="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LA NOTES: </a:t>
            </a:r>
            <a:r>
              <a:rPr lang="en-US" sz="1200" kern="1200" dirty="0" smtClean="0">
                <a:solidFill>
                  <a:schemeClr val="tx1"/>
                </a:solidFill>
                <a:latin typeface="+mn-lt"/>
                <a:ea typeface="ＭＳ Ｐゴシック" pitchFamily="-106" charset="-128"/>
                <a:cs typeface="ＭＳ Ｐゴシック" pitchFamily="-106" charset="-128"/>
              </a:rPr>
              <a:t>Student saw the words “volume</a:t>
            </a:r>
            <a:r>
              <a:rPr lang="en-US" sz="1200" kern="1200" baseline="0" dirty="0" smtClean="0">
                <a:solidFill>
                  <a:schemeClr val="tx1"/>
                </a:solidFill>
                <a:latin typeface="+mn-lt"/>
                <a:ea typeface="ＭＳ Ｐゴシック" pitchFamily="-106" charset="-128"/>
                <a:cs typeface="ＭＳ Ｐゴシック" pitchFamily="-106" charset="-128"/>
              </a:rPr>
              <a:t> </a:t>
            </a:r>
            <a:r>
              <a:rPr lang="en-US" sz="1200" kern="1200" dirty="0" smtClean="0">
                <a:solidFill>
                  <a:schemeClr val="tx1"/>
                </a:solidFill>
                <a:latin typeface="+mn-lt"/>
                <a:ea typeface="ＭＳ Ｐゴシック" pitchFamily="-106" charset="-128"/>
                <a:cs typeface="ＭＳ Ｐゴシック" pitchFamily="-106" charset="-128"/>
              </a:rPr>
              <a:t>current density” and immediately thought that meant current /volume. It seemed that a few students did not remember or learn this from EM I.</a:t>
            </a:r>
            <a:endParaRPr lang="en-US" dirty="0" smtClean="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USED </a:t>
            </a:r>
            <a:r>
              <a:rPr lang="en-US" dirty="0">
                <a:ea typeface="ヒラギノ角ゴ Pro W3" charset="-128"/>
                <a:cs typeface="ヒラギノ角ゴ Pro W3" charset="-128"/>
              </a:rPr>
              <a:t>IN:  Spring 2008 (Pollock)</a:t>
            </a:r>
          </a:p>
          <a:p>
            <a:pPr eaLnBrk="1" hangingPunct="1"/>
            <a:r>
              <a:rPr lang="en-US" dirty="0">
                <a:ea typeface="ヒラギノ角ゴ Pro W3" charset="-128"/>
                <a:cs typeface="ヒラギノ角ゴ Pro W3" charset="-128"/>
              </a:rPr>
              <a:t>LECTURE NUMBER: 29</a:t>
            </a:r>
          </a:p>
          <a:p>
            <a:pPr eaLnBrk="1" hangingPunct="1"/>
            <a:r>
              <a:rPr lang="en-US" dirty="0">
                <a:ea typeface="ヒラギノ角ゴ Pro W3" charset="-128"/>
                <a:cs typeface="ヒラギノ角ゴ Pro W3" charset="-128"/>
              </a:rPr>
              <a:t>STUDENT RESPONSES:   </a:t>
            </a:r>
            <a:r>
              <a:rPr lang="en-US" b="1" dirty="0">
                <a:ea typeface="ヒラギノ角ゴ Pro W3" charset="-128"/>
                <a:cs typeface="ヒラギノ角ゴ Pro W3" charset="-128"/>
              </a:rPr>
              <a:t>[[87%]] </a:t>
            </a:r>
            <a:r>
              <a:rPr lang="en-US" dirty="0">
                <a:ea typeface="ヒラギノ角ゴ Pro W3" charset="-128"/>
                <a:cs typeface="ヒラギノ角ゴ Pro W3" charset="-128"/>
              </a:rPr>
              <a:t>0% 0% 13% 0% </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a:ea typeface="ヒラギノ角ゴ Pro W3" charset="-128"/>
                <a:cs typeface="ヒラギノ角ゴ Pro W3" charset="-128"/>
              </a:rPr>
              <a:t>In 3320, Sp ‘11 (Lecture #4) (Kinney) it was </a:t>
            </a:r>
            <a:r>
              <a:rPr lang="en-US" b="1" dirty="0">
                <a:ea typeface="ヒラギノ角ゴ Pro W3" charset="-128"/>
                <a:cs typeface="ヒラギノ角ゴ Pro W3" charset="-128"/>
              </a:rPr>
              <a:t>[[89]],</a:t>
            </a:r>
            <a:r>
              <a:rPr lang="en-US" b="0" dirty="0">
                <a:ea typeface="ヒラギノ角ゴ Pro W3" charset="-128"/>
                <a:cs typeface="ヒラギノ角ゴ Pro W3" charset="-128"/>
              </a:rPr>
              <a:t>0,0,11,0</a:t>
            </a:r>
            <a:endParaRPr lang="en-US" b="0" dirty="0" smtClean="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87% on this one. This is too easy! The only confusion was the 2 students who wanted D.</a:t>
            </a:r>
          </a:p>
          <a:p>
            <a:pPr eaLnBrk="1" hangingPunct="1"/>
            <a:r>
              <a:rPr lang="en-US" dirty="0">
                <a:ea typeface="ヒラギノ角ゴ Pro W3" charset="-128"/>
                <a:cs typeface="ヒラギノ角ゴ Pro W3" charset="-128"/>
              </a:rPr>
              <a:t>(Correct answer is A, pretty trivial) I would skip this - but there WAS a very good conversation that came out of this one, which was about whether current WOULD be uniformly distributed over the area. (The student thought the like charges would repel). So this gave an opportunity to talk about the model of a wire as electrically neutral, but two “fluids” on top of each other (with the electrons mobile). So that in reality this IS a decent picture of charge flow in a wire, I think. -SJP</a:t>
            </a:r>
            <a:endParaRPr lang="en-US" b="1" dirty="0">
              <a:ea typeface="ヒラギノ角ゴ Pro W3" charset="-128"/>
              <a:cs typeface="ヒラギノ角ゴ Pro W3" charset="-128"/>
            </a:endParaRPr>
          </a:p>
          <a:p>
            <a:pPr eaLnBrk="1" hangingPunct="1"/>
            <a:r>
              <a:rPr lang="en-US" dirty="0">
                <a:ea typeface="ヒラギノ角ゴ Pro W3" charset="-128"/>
                <a:cs typeface="ヒラギノ角ゴ Pro W3" charset="-128"/>
              </a:rPr>
              <a:t>WRITTEN BY: Steven Pollock (CU-Boulder)</a:t>
            </a:r>
          </a:p>
        </p:txBody>
      </p:sp>
      <p:sp>
        <p:nvSpPr>
          <p:cNvPr id="24580"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725F05CE-B183-CE49-B750-B5BC219D1F54}" type="slidenum">
              <a:rPr lang="en-US" sz="1200"/>
              <a:pPr algn="r"/>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26627" name="Notes Placeholder 2"/>
          <p:cNvSpPr>
            <a:spLocks noGrp="1"/>
          </p:cNvSpPr>
          <p:nvPr>
            <p:ph type="body" idx="1"/>
          </p:nvPr>
        </p:nvSpPr>
        <p:spPr bwMode="auto">
          <a:solidFill>
            <a:srgbClr val="FFFFFF"/>
          </a:solidFill>
          <a:ln>
            <a:solidFill>
              <a:srgbClr val="000000"/>
            </a:solidFill>
            <a:miter lim="800000"/>
            <a:headEnd/>
            <a:tailEnd/>
          </a:ln>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Class: MATH/ 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ea typeface="ヒラギノ角ゴ Pro W3" charset="-128"/>
                <a:cs typeface="ヒラギノ角ゴ Pro W3" charset="-128"/>
              </a:rPr>
              <a:t>CORRECT ANSWER:  C</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a:t>
            </a:r>
            <a:r>
              <a:rPr lang="en-US" dirty="0">
                <a:latin typeface="Arial" charset="0"/>
                <a:ea typeface="ヒラギノ角ゴ Pro W3" charset="-128"/>
                <a:cs typeface="ヒラギノ角ゴ Pro W3" charset="-128"/>
              </a:rPr>
              <a:t>Fa11 </a:t>
            </a:r>
            <a:r>
              <a:rPr lang="en-US" dirty="0" smtClean="0">
                <a:latin typeface="Arial" charset="0"/>
                <a:ea typeface="ヒラギノ角ゴ Pro W3" charset="-128"/>
                <a:cs typeface="ヒラギノ角ゴ Pro W3" charset="-128"/>
              </a:rPr>
              <a:t>(SJP) </a:t>
            </a:r>
            <a:r>
              <a:rPr lang="en-US" dirty="0">
                <a:latin typeface="Arial" charset="0"/>
                <a:ea typeface="ヒラギノ角ゴ Pro W3" charset="-128"/>
                <a:cs typeface="ヒラギノ角ゴ Pro W3" charset="-128"/>
              </a:rPr>
              <a:t>Lecture #4</a:t>
            </a:r>
          </a:p>
          <a:p>
            <a:r>
              <a:rPr lang="en-US" dirty="0">
                <a:latin typeface="Arial" charset="0"/>
                <a:ea typeface="ヒラギノ角ゴ Pro W3" charset="-128"/>
                <a:cs typeface="ヒラギノ角ゴ Pro W3" charset="-128"/>
              </a:rPr>
              <a:t>7,4, [[89]],</a:t>
            </a:r>
            <a:r>
              <a:rPr lang="en-US" baseline="0" dirty="0">
                <a:latin typeface="Arial" charset="0"/>
                <a:ea typeface="ヒラギノ角ゴ Pro W3" charset="-128"/>
                <a:cs typeface="ヒラギノ角ゴ Pro W3" charset="-128"/>
              </a:rPr>
              <a:t> 0, 0</a:t>
            </a:r>
          </a:p>
          <a:p>
            <a:r>
              <a:rPr lang="en-US" baseline="0" dirty="0" smtClean="0">
                <a:latin typeface="Arial" charset="0"/>
                <a:ea typeface="ヒラギノ角ゴ Pro W3" charset="-128"/>
                <a:cs typeface="ヒラギノ角ゴ Pro W3" charset="-128"/>
              </a:rPr>
              <a:t>__________________________________</a:t>
            </a:r>
          </a:p>
          <a:p>
            <a:r>
              <a:rPr lang="en-US" b="1" baseline="0" dirty="0" smtClean="0">
                <a:latin typeface="Arial" charset="0"/>
                <a:ea typeface="ヒラギノ角ゴ Pro W3" charset="-128"/>
                <a:cs typeface="ヒラギノ角ゴ Pro W3" charset="-128"/>
              </a:rPr>
              <a:t>Fall 2011 Comments</a:t>
            </a:r>
          </a:p>
          <a:p>
            <a:r>
              <a:rPr lang="en-US" baseline="0" dirty="0" smtClean="0">
                <a:latin typeface="Arial" charset="0"/>
                <a:ea typeface="ヒラギノ角ゴ Pro W3" charset="-128"/>
                <a:cs typeface="ヒラギノ角ゴ Pro W3" charset="-128"/>
              </a:rPr>
              <a:t>After </a:t>
            </a:r>
            <a:r>
              <a:rPr lang="en-US" baseline="0" dirty="0">
                <a:latin typeface="Arial" charset="0"/>
                <a:ea typeface="ヒラギノ角ゴ Pro W3" charset="-128"/>
                <a:cs typeface="ヒラギノ角ゴ Pro W3" charset="-128"/>
              </a:rPr>
              <a:t>previous one, this is quick .Finishes off the “Table” I was writing on the board. </a:t>
            </a:r>
            <a:endParaRPr lang="en-US" dirty="0" smtClean="0">
              <a:latin typeface="Arial" charset="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USED </a:t>
            </a:r>
            <a:r>
              <a:rPr lang="en-US" dirty="0">
                <a:ea typeface="ヒラギノ角ゴ Pro W3" charset="-128"/>
                <a:cs typeface="ヒラギノ角ゴ Pro W3" charset="-128"/>
              </a:rPr>
              <a:t>IN:  Fall 2008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Spring 2008 (Pollock)</a:t>
            </a:r>
          </a:p>
          <a:p>
            <a:pPr eaLnBrk="1" hangingPunct="1"/>
            <a:r>
              <a:rPr lang="en-US" dirty="0">
                <a:ea typeface="ヒラギノ角ゴ Pro W3" charset="-128"/>
                <a:cs typeface="ヒラギノ角ゴ Pro W3" charset="-128"/>
              </a:rPr>
              <a:t>LECTURE NUMBER: </a:t>
            </a:r>
            <a:r>
              <a:rPr lang="en-US" dirty="0" err="1">
                <a:ea typeface="ヒラギノ角ゴ Pro W3" charset="-128"/>
                <a:cs typeface="ヒラギノ角ゴ Pro W3" charset="-128"/>
              </a:rPr>
              <a:t>Dubson</a:t>
            </a:r>
            <a:r>
              <a:rPr lang="en-US" dirty="0">
                <a:ea typeface="ヒラギノ角ゴ Pro W3" charset="-128"/>
                <a:cs typeface="ヒラギノ角ゴ Pro W3" charset="-128"/>
              </a:rPr>
              <a:t> (Week 10, Lecture 25), Pollock (29)</a:t>
            </a:r>
          </a:p>
          <a:p>
            <a:pPr eaLnBrk="1" hangingPunct="1"/>
            <a:r>
              <a:rPr lang="en-US" dirty="0">
                <a:ea typeface="ヒラギノ角ゴ Pro W3" charset="-128"/>
                <a:cs typeface="ヒラギノ角ゴ Pro W3" charset="-128"/>
              </a:rPr>
              <a:t>STUDENT RESPONSES:      20% 2% </a:t>
            </a:r>
            <a:r>
              <a:rPr lang="en-US" b="1" dirty="0">
                <a:ea typeface="ヒラギノ角ゴ Pro W3" charset="-128"/>
                <a:cs typeface="ヒラギノ角ゴ Pro W3" charset="-128"/>
              </a:rPr>
              <a:t>[[78%]]</a:t>
            </a:r>
            <a:r>
              <a:rPr lang="en-US" dirty="0">
                <a:ea typeface="ヒラギノ角ゴ Pro W3" charset="-128"/>
                <a:cs typeface="ヒラギノ角ゴ Pro W3" charset="-128"/>
              </a:rPr>
              <a:t> 0% 0% (FALL 2008)</a:t>
            </a:r>
          </a:p>
          <a:p>
            <a:pPr eaLnBrk="1" hangingPunct="1"/>
            <a:r>
              <a:rPr lang="en-US" dirty="0">
                <a:ea typeface="ヒラギノ角ゴ Pro W3" charset="-128"/>
                <a:cs typeface="ヒラギノ角ゴ Pro W3" charset="-128"/>
              </a:rPr>
              <a:t>	</a:t>
            </a:r>
            <a:r>
              <a:rPr lang="en-US" dirty="0" smtClean="0">
                <a:ea typeface="ヒラギノ角ゴ Pro W3" charset="-128"/>
                <a:cs typeface="ヒラギノ角ゴ Pro W3" charset="-128"/>
              </a:rPr>
              <a:t>			      0</a:t>
            </a:r>
            <a:r>
              <a:rPr lang="en-US" dirty="0">
                <a:ea typeface="ヒラギノ角ゴ Pro W3" charset="-128"/>
                <a:cs typeface="ヒラギノ角ゴ Pro W3" charset="-128"/>
              </a:rPr>
              <a:t>% 7%  </a:t>
            </a:r>
            <a:r>
              <a:rPr lang="en-US" b="1" dirty="0">
                <a:ea typeface="ヒラギノ角ゴ Pro W3" charset="-128"/>
                <a:cs typeface="ヒラギノ角ゴ Pro W3" charset="-128"/>
              </a:rPr>
              <a:t>[[93%]] </a:t>
            </a:r>
            <a:r>
              <a:rPr lang="en-US" dirty="0">
                <a:ea typeface="ヒラギノ角ゴ Pro W3" charset="-128"/>
                <a:cs typeface="ヒラギノ角ゴ Pro W3" charset="-128"/>
              </a:rPr>
              <a:t>0% 0%  (SPRING 2008)</a:t>
            </a:r>
          </a:p>
          <a:p>
            <a:pPr eaLnBrk="1" hangingPunct="1"/>
            <a:r>
              <a:rPr lang="en-US" dirty="0">
                <a:ea typeface="ヒラギノ角ゴ Pro W3" charset="-128"/>
                <a:cs typeface="ヒラギノ角ゴ Pro W3" charset="-128"/>
              </a:rPr>
              <a:t>In 3320, </a:t>
            </a:r>
            <a:r>
              <a:rPr lang="en-US" dirty="0" err="1">
                <a:ea typeface="ヒラギノ角ゴ Pro W3" charset="-128"/>
                <a:cs typeface="ヒラギノ角ゴ Pro W3" charset="-128"/>
              </a:rPr>
              <a:t>Sp</a:t>
            </a:r>
            <a:r>
              <a:rPr lang="en-US" dirty="0">
                <a:ea typeface="ヒラギノ角ゴ Pro W3" charset="-128"/>
                <a:cs typeface="ヒラギノ角ゴ Pro W3" charset="-128"/>
              </a:rPr>
              <a:t> ‘11 (Lecture #4) (Kinney) it was2, 7,  </a:t>
            </a:r>
            <a:r>
              <a:rPr lang="en-US" b="1" dirty="0">
                <a:ea typeface="ヒラギノ角ゴ Pro W3" charset="-128"/>
                <a:cs typeface="ヒラギノ角ゴ Pro W3" charset="-128"/>
              </a:rPr>
              <a:t>[[91]],</a:t>
            </a:r>
            <a:r>
              <a:rPr lang="en-US" b="0" dirty="0">
                <a:ea typeface="ヒラギノ角ゴ Pro W3" charset="-128"/>
                <a:cs typeface="ヒラギノ角ゴ Pro W3" charset="-128"/>
              </a:rPr>
              <a:t>0,0,</a:t>
            </a:r>
          </a:p>
          <a:p>
            <a:pPr eaLnBrk="1" hangingPunct="1"/>
            <a:endParaRPr lang="en-US" dirty="0">
              <a:ea typeface="ヒラギノ角ゴ Pro W3" charset="-128"/>
              <a:cs typeface="ヒラギノ角ゴ Pro W3" charset="-128"/>
            </a:endParaRPr>
          </a:p>
          <a:p>
            <a:pPr eaLnBrk="1" hangingPunct="1"/>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 93% correct. No problems (only mistake was person who went for B). Very easy for them (good!) </a:t>
            </a:r>
          </a:p>
          <a:p>
            <a:pPr eaLnBrk="1" hangingPunct="1"/>
            <a:r>
              <a:rPr lang="en-US" dirty="0">
                <a:ea typeface="ヒラギノ角ゴ Pro W3" charset="-128"/>
                <a:cs typeface="ヒラギノ角ゴ Pro W3" charset="-128"/>
              </a:rPr>
              <a:t>We had some good physics discussion about whether charges WOULD distribute evenly over the outer surface (not on a conductor, I wouldn’t think, for a variety of reasons. But you could “paint” them on the wire and then drag the wire, I suppose).  -SJP</a:t>
            </a:r>
            <a:endParaRPr lang="en-US" b="1" dirty="0">
              <a:ea typeface="ヒラギノ角ゴ Pro W3" charset="-128"/>
              <a:cs typeface="ヒラギノ角ゴ Pro W3" charset="-128"/>
            </a:endParaRPr>
          </a:p>
          <a:p>
            <a:pPr eaLnBrk="1" hangingPunct="1"/>
            <a:r>
              <a:rPr lang="en-US" dirty="0">
                <a:ea typeface="ヒラギノ角ゴ Pro W3" charset="-128"/>
                <a:cs typeface="ヒラギノ角ゴ Pro W3" charset="-128"/>
              </a:rPr>
              <a:t>WRITTEN BY: Steven Pollock (CU-Boulder)</a:t>
            </a:r>
          </a:p>
        </p:txBody>
      </p:sp>
      <p:sp>
        <p:nvSpPr>
          <p:cNvPr id="26628" name="Slide Number Placeholder 3"/>
          <p:cNvSpPr txBox="1">
            <a:spLocks noGrp="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3DD7C3CC-8472-2C44-ADEB-377AF5A28904}" type="slidenum">
              <a:rPr lang="en-US" sz="1200"/>
              <a:pPr algn="r"/>
              <a:t>26</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5" name="Rectangle 1027"/>
          <p:cNvSpPr>
            <a:spLocks noGrp="1" noChangeArrowheads="1"/>
          </p:cNvSpPr>
          <p:nvPr>
            <p:ph type="body" idx="1"/>
          </p:nvPr>
        </p:nvSpPr>
        <p:spPr bwMode="auto">
          <a:solidFill>
            <a:srgbClr val="FFFFFF"/>
          </a:solidFill>
          <a:ln>
            <a:solidFill>
              <a:srgbClr val="000000"/>
            </a:solidFill>
            <a:miter lim="800000"/>
            <a:headEnd/>
            <a:tailEnd/>
          </a:ln>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MATH/PHYSICS</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 ANSWER:  C</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a:t>
            </a:r>
            <a:r>
              <a:rPr lang="en-US" dirty="0">
                <a:latin typeface="Arial" charset="0"/>
                <a:ea typeface="ヒラギノ角ゴ Pro W3" charset="-128"/>
                <a:cs typeface="ヒラギノ角ゴ Pro W3" charset="-128"/>
              </a:rPr>
              <a:t>Fa11 </a:t>
            </a:r>
            <a:r>
              <a:rPr lang="en-US" dirty="0" smtClean="0">
                <a:latin typeface="Arial" charset="0"/>
                <a:ea typeface="ヒラギノ角ゴ Pro W3" charset="-128"/>
                <a:cs typeface="ヒラギノ角ゴ Pro W3" charset="-128"/>
              </a:rPr>
              <a:t>(SJP) </a:t>
            </a:r>
            <a:r>
              <a:rPr lang="en-US" dirty="0">
                <a:latin typeface="Arial" charset="0"/>
                <a:ea typeface="ヒラギノ角ゴ Pro W3" charset="-128"/>
                <a:cs typeface="ヒラギノ角ゴ Pro W3" charset="-128"/>
              </a:rPr>
              <a:t>Lecture </a:t>
            </a:r>
            <a:r>
              <a:rPr lang="en-US" dirty="0" smtClean="0">
                <a:latin typeface="Arial" charset="0"/>
                <a:ea typeface="ヒラギノ角ゴ Pro W3" charset="-128"/>
                <a:cs typeface="ヒラギノ角ゴ Pro W3" charset="-128"/>
              </a:rPr>
              <a:t>4</a:t>
            </a:r>
            <a:endParaRPr lang="en-US" dirty="0">
              <a:latin typeface="Arial" charset="0"/>
              <a:ea typeface="ヒラギノ角ゴ Pro W3" charset="-128"/>
              <a:cs typeface="ヒラギノ角ゴ Pro W3" charset="-128"/>
            </a:endParaRPr>
          </a:p>
          <a:p>
            <a:r>
              <a:rPr lang="en-US" dirty="0">
                <a:latin typeface="Arial" charset="0"/>
                <a:ea typeface="ヒラギノ角ゴ Pro W3" charset="-128"/>
                <a:cs typeface="ヒラギノ角ゴ Pro W3" charset="-128"/>
              </a:rPr>
              <a:t>0, 61,</a:t>
            </a:r>
            <a:r>
              <a:rPr lang="en-US" b="1" baseline="0" dirty="0">
                <a:latin typeface="Arial" charset="0"/>
                <a:ea typeface="ヒラギノ角ゴ Pro W3" charset="-128"/>
                <a:cs typeface="ヒラギノ角ゴ Pro W3" charset="-128"/>
              </a:rPr>
              <a:t> [[36]]</a:t>
            </a:r>
            <a:r>
              <a:rPr lang="en-US" baseline="0" dirty="0">
                <a:latin typeface="Arial" charset="0"/>
                <a:ea typeface="ヒラギノ角ゴ Pro W3" charset="-128"/>
                <a:cs typeface="ヒラギノ角ゴ Pro W3" charset="-128"/>
              </a:rPr>
              <a:t>, 4, 0</a:t>
            </a:r>
          </a:p>
          <a:p>
            <a:endParaRPr lang="en-US" baseline="0" dirty="0" smtClean="0">
              <a:latin typeface="Arial" charset="0"/>
              <a:ea typeface="ヒラギノ角ゴ Pro W3" charset="-128"/>
              <a:cs typeface="ヒラギノ角ゴ Pro W3" charset="-128"/>
            </a:endParaRPr>
          </a:p>
          <a:p>
            <a:r>
              <a:rPr lang="en-US" baseline="0" dirty="0" smtClean="0">
                <a:latin typeface="Arial" charset="0"/>
                <a:ea typeface="ヒラギノ角ゴ Pro W3" charset="-128"/>
                <a:cs typeface="ヒラギノ角ゴ Pro W3" charset="-128"/>
              </a:rPr>
              <a:t>Physics 3320, Sp12 (MD) Lecture 4</a:t>
            </a:r>
          </a:p>
          <a:p>
            <a:r>
              <a:rPr lang="en-US" baseline="0" dirty="0" smtClean="0">
                <a:latin typeface="Arial" charset="0"/>
                <a:ea typeface="ヒラギノ角ゴ Pro W3" charset="-128"/>
                <a:cs typeface="ヒラギノ角ゴ Pro W3" charset="-128"/>
              </a:rPr>
              <a:t>0, 17, </a:t>
            </a:r>
            <a:r>
              <a:rPr lang="en-US" b="1" baseline="0" dirty="0" smtClean="0">
                <a:latin typeface="Arial" charset="0"/>
                <a:ea typeface="ヒラギノ角ゴ Pro W3" charset="-128"/>
                <a:cs typeface="ヒラギノ角ゴ Pro W3" charset="-128"/>
              </a:rPr>
              <a:t>[74]</a:t>
            </a:r>
            <a:r>
              <a:rPr lang="en-US" baseline="0" dirty="0" smtClean="0">
                <a:latin typeface="Arial" charset="0"/>
                <a:ea typeface="ヒラギノ角ゴ Pro W3" charset="-128"/>
                <a:cs typeface="ヒラギノ角ゴ Pro W3" charset="-128"/>
              </a:rPr>
              <a:t>, 0, 9</a:t>
            </a:r>
          </a:p>
          <a:p>
            <a:r>
              <a:rPr lang="en-US" baseline="0" dirty="0" smtClean="0">
                <a:latin typeface="Arial" charset="0"/>
                <a:ea typeface="ヒラギノ角ゴ Pro W3" charset="-128"/>
                <a:cs typeface="ヒラギノ角ゴ Pro W3" charset="-128"/>
              </a:rPr>
              <a:t>______________________________</a:t>
            </a:r>
          </a:p>
          <a:p>
            <a:r>
              <a:rPr lang="en-US" b="1" baseline="0" dirty="0" smtClean="0">
                <a:latin typeface="Arial" charset="0"/>
                <a:ea typeface="ヒラギノ角ゴ Pro W3" charset="-128"/>
                <a:cs typeface="ヒラギノ角ゴ Pro W3" charset="-128"/>
              </a:rPr>
              <a:t>Fall 2011 Comments</a:t>
            </a:r>
            <a:endParaRPr lang="en-US" b="1" baseline="0" dirty="0">
              <a:latin typeface="Arial" charset="0"/>
              <a:ea typeface="ヒラギノ角ゴ Pro W3" charset="-128"/>
              <a:cs typeface="ヒラギノ角ゴ Pro W3" charset="-128"/>
            </a:endParaRPr>
          </a:p>
          <a:p>
            <a:r>
              <a:rPr lang="en-US" baseline="0" dirty="0">
                <a:latin typeface="Arial" charset="0"/>
                <a:ea typeface="ヒラギノ角ゴ Pro W3" charset="-128"/>
                <a:cs typeface="ヒラギノ角ゴ Pro W3" charset="-128"/>
              </a:rPr>
              <a:t>Good discussions, </a:t>
            </a:r>
            <a:r>
              <a:rPr lang="en-US" baseline="0" dirty="0" err="1">
                <a:latin typeface="Arial" charset="0"/>
                <a:ea typeface="ヒラギノ角ゴ Pro W3" charset="-128"/>
                <a:cs typeface="ヒラギノ角ゴ Pro W3" charset="-128"/>
              </a:rPr>
              <a:t>Biot-Savart</a:t>
            </a:r>
            <a:r>
              <a:rPr lang="en-US" baseline="0" dirty="0">
                <a:latin typeface="Arial" charset="0"/>
                <a:ea typeface="ヒラギノ角ゴ Pro W3" charset="-128"/>
                <a:cs typeface="ヒラギノ角ゴ Pro W3" charset="-128"/>
              </a:rPr>
              <a:t> </a:t>
            </a:r>
            <a:r>
              <a:rPr lang="en-US" baseline="0" dirty="0" err="1">
                <a:latin typeface="Arial" charset="0"/>
                <a:ea typeface="ヒラギノ角ゴ Pro W3" charset="-128"/>
                <a:cs typeface="ヒラギノ角ゴ Pro W3" charset="-128"/>
              </a:rPr>
              <a:t>vs</a:t>
            </a:r>
            <a:r>
              <a:rPr lang="en-US" baseline="0" dirty="0">
                <a:latin typeface="Arial" charset="0"/>
                <a:ea typeface="ヒラギノ角ゴ Pro W3" charset="-128"/>
                <a:cs typeface="ヒラギノ角ゴ Pro W3" charset="-128"/>
              </a:rPr>
              <a:t> Ampere, what </a:t>
            </a:r>
            <a:r>
              <a:rPr lang="en-US" baseline="0" dirty="0" err="1">
                <a:latin typeface="Arial" charset="0"/>
                <a:ea typeface="ヒラギノ角ゴ Pro W3" charset="-128"/>
                <a:cs typeface="ヒラギノ角ゴ Pro W3" charset="-128"/>
              </a:rPr>
              <a:t>amperian</a:t>
            </a:r>
            <a:r>
              <a:rPr lang="en-US" baseline="0" dirty="0">
                <a:latin typeface="Arial" charset="0"/>
                <a:ea typeface="ヒラギノ角ゴ Pro W3" charset="-128"/>
                <a:cs typeface="ヒラギノ角ゴ Pro W3" charset="-128"/>
              </a:rPr>
              <a:t> loop to draw, how Ampere’s law works for infinite I (but not semi-infinite), WHY we can “divide by two” (when, e.g. you certainly could NOT if the I was a lambda, and we asked for E) Questions about “what about other points”...  Student wanted to know if you COULD just use Ampere’s law to get this one, in some clever way. (Directly, not mixing it up with </a:t>
            </a:r>
            <a:r>
              <a:rPr lang="en-US" baseline="0" dirty="0" err="1">
                <a:latin typeface="Arial" charset="0"/>
                <a:ea typeface="ヒラギノ角ゴ Pro W3" charset="-128"/>
                <a:cs typeface="ヒラギノ角ゴ Pro W3" charset="-128"/>
              </a:rPr>
              <a:t>Biot-Savart</a:t>
            </a:r>
            <a:r>
              <a:rPr lang="en-US" baseline="0" dirty="0">
                <a:latin typeface="Arial" charset="0"/>
                <a:ea typeface="ヒラギノ角ゴ Pro W3" charset="-128"/>
                <a:cs typeface="ヒラギノ角ゴ Pro W3" charset="-128"/>
              </a:rPr>
              <a:t> as we do here) </a:t>
            </a:r>
            <a:endParaRPr lang="en-US" dirty="0" smtClean="0">
              <a:latin typeface="Arial" charset="0"/>
              <a:ea typeface="ヒラギノ角ゴ Pro W3" charset="-128"/>
              <a:cs typeface="ヒラギノ角ゴ Pro W3" charset="-128"/>
            </a:endParaRPr>
          </a:p>
          <a:p>
            <a:pPr eaLnBrk="1" hangingPunct="1"/>
            <a:endParaRPr lang="en-US" dirty="0" smtClean="0">
              <a:latin typeface="Arial" charset="0"/>
              <a:ea typeface="ヒラギノ角ゴ Pro W3" charset="-128"/>
              <a:cs typeface="ヒラギノ角ゴ Pro W3"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latin typeface="Arial" charset="0"/>
                <a:ea typeface="ヒラギノ角ゴ Pro W3" charset="-128"/>
                <a:cs typeface="ヒラギノ角ゴ Pro W3" charset="-128"/>
              </a:rPr>
              <a:t>Spring 2012 Comments</a:t>
            </a:r>
          </a:p>
          <a:p>
            <a:pPr eaLnBrk="1" hangingPunct="1"/>
            <a:r>
              <a:rPr lang="en-US" dirty="0" smtClean="0">
                <a:latin typeface="Arial" charset="0"/>
                <a:ea typeface="ヒラギノ角ゴ Pro W3" charset="-128"/>
                <a:cs typeface="ヒラギノ角ゴ Pro W3" charset="-128"/>
              </a:rPr>
              <a:t>Question</a:t>
            </a:r>
            <a:r>
              <a:rPr lang="en-US" baseline="0" dirty="0" smtClean="0">
                <a:latin typeface="Arial" charset="0"/>
                <a:ea typeface="ヒラギノ角ゴ Pro W3" charset="-128"/>
                <a:cs typeface="ヒラギノ角ゴ Pro W3" charset="-128"/>
              </a:rPr>
              <a:t> came up about representation: is the meeting of the two arrows a continuous length of current?</a:t>
            </a:r>
            <a:endParaRPr lang="en-US" dirty="0" smtClean="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a:t>
            </a:r>
            <a:endParaRPr lang="en-US" dirty="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USED </a:t>
            </a:r>
            <a:r>
              <a:rPr lang="en-US" dirty="0">
                <a:latin typeface="Arial" charset="0"/>
                <a:ea typeface="ヒラギノ角ゴ Pro W3" charset="-128"/>
                <a:cs typeface="ヒラギノ角ゴ Pro W3" charset="-128"/>
              </a:rPr>
              <a:t>IN: Fall 2008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 Spring 2008 (Pollock)</a:t>
            </a:r>
          </a:p>
          <a:p>
            <a:pPr eaLnBrk="1" hangingPunct="1"/>
            <a:r>
              <a:rPr lang="en-US" dirty="0">
                <a:latin typeface="Arial" charset="0"/>
                <a:ea typeface="ヒラギノ角ゴ Pro W3" charset="-128"/>
                <a:cs typeface="ヒラギノ角ゴ Pro W3" charset="-128"/>
              </a:rPr>
              <a:t>LECTURE NUMBER: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 (Week 11, Lecture 27), Pollock (30)</a:t>
            </a:r>
          </a:p>
          <a:p>
            <a:pPr eaLnBrk="1" hangingPunct="1"/>
            <a:r>
              <a:rPr lang="en-US" dirty="0">
                <a:latin typeface="Arial" charset="0"/>
                <a:ea typeface="ヒラギノ角ゴ Pro W3" charset="-128"/>
                <a:cs typeface="ヒラギノ角ゴ Pro W3" charset="-128"/>
              </a:rPr>
              <a:t>STUDENT RESPONSES:      7% 30% </a:t>
            </a:r>
            <a:r>
              <a:rPr lang="en-US" b="1" dirty="0">
                <a:latin typeface="Arial" charset="0"/>
                <a:ea typeface="ヒラギノ角ゴ Pro W3" charset="-128"/>
                <a:cs typeface="ヒラギノ角ゴ Pro W3" charset="-128"/>
              </a:rPr>
              <a:t>[[43%]]</a:t>
            </a:r>
            <a:r>
              <a:rPr lang="en-US" dirty="0">
                <a:latin typeface="Arial" charset="0"/>
                <a:ea typeface="ヒラギノ角ゴ Pro W3" charset="-128"/>
                <a:cs typeface="ヒラギノ角ゴ Pro W3" charset="-128"/>
              </a:rPr>
              <a:t> 17% 2%  (FALL 08)</a:t>
            </a:r>
          </a:p>
          <a:p>
            <a:pPr eaLnBrk="1" hangingPunct="1"/>
            <a:r>
              <a:rPr lang="en-US" dirty="0">
                <a:latin typeface="Arial" charset="0"/>
                <a:ea typeface="ヒラギノ角ゴ Pro W3" charset="-128"/>
                <a:cs typeface="ヒラギノ角ゴ Pro W3" charset="-128"/>
              </a:rPr>
              <a:t>			</a:t>
            </a:r>
            <a:r>
              <a:rPr lang="en-US" dirty="0" smtClean="0">
                <a:latin typeface="Arial" charset="0"/>
                <a:ea typeface="ヒラギノ角ゴ Pro W3" charset="-128"/>
                <a:cs typeface="ヒラギノ角ゴ Pro W3" charset="-128"/>
              </a:rPr>
              <a:t>	</a:t>
            </a:r>
            <a:r>
              <a:rPr lang="en-US" baseline="0" dirty="0" smtClean="0">
                <a:latin typeface="Arial" charset="0"/>
                <a:ea typeface="ヒラギノ角ゴ Pro W3" charset="-128"/>
                <a:cs typeface="ヒラギノ角ゴ Pro W3" charset="-128"/>
              </a:rPr>
              <a:t>    </a:t>
            </a:r>
            <a:r>
              <a:rPr lang="en-US" dirty="0" smtClean="0">
                <a:latin typeface="Arial" charset="0"/>
                <a:ea typeface="ヒラギノ角ゴ Pro W3" charset="-128"/>
                <a:cs typeface="ヒラギノ角ゴ Pro W3" charset="-128"/>
              </a:rPr>
              <a:t>0</a:t>
            </a:r>
            <a:r>
              <a:rPr lang="en-US" dirty="0">
                <a:latin typeface="Arial" charset="0"/>
                <a:ea typeface="ヒラギノ角ゴ Pro W3" charset="-128"/>
                <a:cs typeface="ヒラギノ角ゴ Pro W3" charset="-128"/>
              </a:rPr>
              <a:t>% 13%  </a:t>
            </a:r>
            <a:r>
              <a:rPr lang="en-US" b="1" dirty="0">
                <a:latin typeface="Arial" charset="0"/>
                <a:ea typeface="ヒラギノ角ゴ Pro W3" charset="-128"/>
                <a:cs typeface="ヒラギノ角ゴ Pro W3" charset="-128"/>
              </a:rPr>
              <a:t>[[88%]] </a:t>
            </a:r>
            <a:r>
              <a:rPr lang="en-US" dirty="0">
                <a:latin typeface="Arial" charset="0"/>
                <a:ea typeface="ヒラギノ角ゴ Pro W3" charset="-128"/>
                <a:cs typeface="ヒラギノ角ゴ Pro W3" charset="-128"/>
              </a:rPr>
              <a:t>0% 0%   (SPRING 08)</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a:ea typeface="ヒラギノ角ゴ Pro W3" charset="-128"/>
                <a:cs typeface="ヒラギノ角ゴ Pro W3" charset="-128"/>
              </a:rPr>
              <a:t>In 3320, </a:t>
            </a:r>
            <a:r>
              <a:rPr lang="en-US" dirty="0" err="1">
                <a:ea typeface="ヒラギノ角ゴ Pro W3" charset="-128"/>
                <a:cs typeface="ヒラギノ角ゴ Pro W3" charset="-128"/>
              </a:rPr>
              <a:t>Sp</a:t>
            </a:r>
            <a:r>
              <a:rPr lang="en-US" dirty="0">
                <a:ea typeface="ヒラギノ角ゴ Pro W3" charset="-128"/>
                <a:cs typeface="ヒラギノ角ゴ Pro W3" charset="-128"/>
              </a:rPr>
              <a:t> ‘11 (Lecture #4) (Kinney) it was 0, 23, </a:t>
            </a:r>
            <a:r>
              <a:rPr lang="en-US" b="1" dirty="0">
                <a:ea typeface="ヒラギノ角ゴ Pro W3" charset="-128"/>
                <a:cs typeface="ヒラギノ角ゴ Pro W3" charset="-128"/>
              </a:rPr>
              <a:t>[[50]], </a:t>
            </a:r>
            <a:r>
              <a:rPr lang="en-US" b="0" dirty="0">
                <a:ea typeface="ヒラギノ角ゴ Pro W3" charset="-128"/>
                <a:cs typeface="ヒラギノ角ゴ Pro W3" charset="-128"/>
              </a:rPr>
              <a:t>2, 25</a:t>
            </a:r>
          </a:p>
          <a:p>
            <a:pPr eaLnBrk="1" hangingPunct="1"/>
            <a:endParaRPr lang="en-US" dirty="0">
              <a:latin typeface="Arial" charset="0"/>
              <a:ea typeface="ヒラギノ角ゴ Pro W3" charset="-128"/>
              <a:cs typeface="ヒラギノ角ゴ Pro W3" charset="-128"/>
            </a:endParaRPr>
          </a:p>
          <a:p>
            <a:pPr eaLnBrk="1" hangingPunct="1"/>
            <a:r>
              <a:rPr lang="en-US" b="1" dirty="0">
                <a:latin typeface="Arial" charset="0"/>
                <a:ea typeface="ヒラギノ角ゴ Pro W3" charset="-128"/>
                <a:cs typeface="ヒラギノ角ゴ Pro W3" charset="-128"/>
              </a:rPr>
              <a:t>INSTRUCTOR NOTES: </a:t>
            </a:r>
            <a:r>
              <a:rPr lang="en-US" dirty="0">
                <a:latin typeface="Arial" charset="0"/>
                <a:ea typeface="ヒラギノ角ゴ Pro W3" charset="-128"/>
                <a:cs typeface="ヒラギノ角ゴ Pro W3" charset="-128"/>
              </a:rPr>
              <a:t>. 88% correct, no problems at all. (Got 2 votes for B) </a:t>
            </a:r>
          </a:p>
          <a:p>
            <a:pPr eaLnBrk="1" hangingPunct="1"/>
            <a:r>
              <a:rPr lang="en-US" dirty="0">
                <a:latin typeface="Arial" charset="0"/>
                <a:ea typeface="ヒラギノ角ゴ Pro W3" charset="-128"/>
                <a:cs typeface="ヒラギノ角ゴ Pro W3" charset="-128"/>
              </a:rPr>
              <a:t>Small discussion about whether it *matters* where exactly the blue dot is. If e.g. you "ignore" the lower segment of I, does a semi-infinite wire produce the same B field everywhere? One student was confused about this, at least...  -SJP</a:t>
            </a:r>
            <a:endParaRPr lang="en-US" b="1" dirty="0">
              <a:latin typeface="Arial" charset="0"/>
              <a:ea typeface="ヒラギノ角ゴ Pro W3" charset="-128"/>
              <a:cs typeface="ヒラギノ角ゴ Pro W3" charset="-128"/>
            </a:endParaRPr>
          </a:p>
          <a:p>
            <a:pPr eaLnBrk="1" hangingPunct="1"/>
            <a:r>
              <a:rPr lang="en-US" dirty="0">
                <a:latin typeface="Arial" charset="0"/>
                <a:ea typeface="ヒラギノ角ゴ Pro W3" charset="-128"/>
                <a:cs typeface="ヒラギノ角ゴ Pro W3" charset="-128"/>
              </a:rPr>
              <a:t>WRITTEN BY: Steven Pollock (CU-Boulder)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3" name="Rectangle 1027"/>
          <p:cNvSpPr>
            <a:spLocks noGrp="1" noChangeArrowheads="1"/>
          </p:cNvSpPr>
          <p:nvPr>
            <p:ph type="body" idx="1"/>
          </p:nvPr>
        </p:nvSpPr>
        <p:spPr bwMode="auto">
          <a:solidFill>
            <a:srgbClr val="FFFFFF"/>
          </a:solidFill>
          <a:ln>
            <a:solidFill>
              <a:srgbClr val="000000"/>
            </a:solidFill>
            <a:miter lim="800000"/>
            <a:headEnd/>
            <a:tailEnd/>
          </a:ln>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CONCEPTUAL</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 ANSWER:   A</a:t>
            </a:r>
          </a:p>
          <a:p>
            <a:pPr eaLnBrk="1" hangingPunct="1"/>
            <a:r>
              <a:rPr lang="en-US" dirty="0" smtClean="0">
                <a:latin typeface="Arial" charset="0"/>
                <a:ea typeface="ヒラギノ角ゴ Pro W3" charset="-128"/>
                <a:cs typeface="ヒラギノ角ゴ Pro W3" charset="-128"/>
              </a:rPr>
              <a:t>_________________________________</a:t>
            </a:r>
          </a:p>
          <a:p>
            <a:pPr eaLnBrk="1" hangingPunct="1"/>
            <a:endParaRPr lang="en-US" dirty="0" smtClean="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Didn’t reach in Fall 2011 </a:t>
            </a:r>
          </a:p>
          <a:p>
            <a:pPr eaLnBrk="1" hangingPunct="1"/>
            <a:endParaRPr lang="en-US" dirty="0" smtClean="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a:t>
            </a:r>
            <a:endParaRPr lang="en-US" dirty="0">
              <a:latin typeface="Arial" charset="0"/>
              <a:ea typeface="ヒラギノ角ゴ Pro W3" charset="-128"/>
              <a:cs typeface="ヒラギノ角ゴ Pro W3" charset="-128"/>
            </a:endParaRPr>
          </a:p>
          <a:p>
            <a:pPr eaLnBrk="1" hangingPunct="1"/>
            <a:r>
              <a:rPr lang="en-US" dirty="0" smtClean="0">
                <a:latin typeface="Arial" charset="0"/>
                <a:ea typeface="ヒラギノ角ゴ Pro W3" charset="-128"/>
                <a:cs typeface="ヒラギノ角ゴ Pro W3" charset="-128"/>
              </a:rPr>
              <a:t>USED </a:t>
            </a:r>
            <a:r>
              <a:rPr lang="en-US" dirty="0">
                <a:latin typeface="Arial" charset="0"/>
                <a:ea typeface="ヒラギノ角ゴ Pro W3" charset="-128"/>
                <a:cs typeface="ヒラギノ角ゴ Pro W3" charset="-128"/>
              </a:rPr>
              <a:t>IN:  Fall 2008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a:t>
            </a:r>
          </a:p>
          <a:p>
            <a:pPr eaLnBrk="1" hangingPunct="1"/>
            <a:r>
              <a:rPr lang="en-US" dirty="0">
                <a:latin typeface="Arial" charset="0"/>
                <a:ea typeface="ヒラギノ角ゴ Pro W3" charset="-128"/>
                <a:cs typeface="ヒラギノ角ゴ Pro W3" charset="-128"/>
              </a:rPr>
              <a:t>LECTURE NUMBER:   </a:t>
            </a:r>
            <a:r>
              <a:rPr lang="en-US" dirty="0" err="1">
                <a:latin typeface="Arial" charset="0"/>
                <a:ea typeface="ヒラギノ角ゴ Pro W3" charset="-128"/>
                <a:cs typeface="ヒラギノ角ゴ Pro W3" charset="-128"/>
              </a:rPr>
              <a:t>Dubson</a:t>
            </a:r>
            <a:r>
              <a:rPr lang="en-US" dirty="0">
                <a:latin typeface="Arial" charset="0"/>
                <a:ea typeface="ヒラギノ角ゴ Pro W3" charset="-128"/>
                <a:cs typeface="ヒラギノ角ゴ Pro W3" charset="-128"/>
              </a:rPr>
              <a:t> (Week 11, Lecture 28)  (Skipped in Sp08)</a:t>
            </a:r>
          </a:p>
          <a:p>
            <a:pPr eaLnBrk="1" hangingPunct="1"/>
            <a:r>
              <a:rPr lang="en-US" dirty="0">
                <a:latin typeface="Arial" charset="0"/>
                <a:ea typeface="ヒラギノ角ゴ Pro W3" charset="-128"/>
                <a:cs typeface="ヒラギノ角ゴ Pro W3" charset="-128"/>
              </a:rPr>
              <a:t>STUDENT RESPONSES:  </a:t>
            </a:r>
            <a:r>
              <a:rPr lang="en-US" b="1" dirty="0">
                <a:latin typeface="Arial" charset="0"/>
                <a:ea typeface="ヒラギノ角ゴ Pro W3" charset="-128"/>
                <a:cs typeface="ヒラギノ角ゴ Pro W3" charset="-128"/>
              </a:rPr>
              <a:t>[[74%]]</a:t>
            </a:r>
            <a:r>
              <a:rPr lang="en-US" dirty="0">
                <a:latin typeface="Arial" charset="0"/>
                <a:ea typeface="ヒラギノ角ゴ Pro W3" charset="-128"/>
                <a:cs typeface="ヒラギノ角ゴ Pro W3" charset="-128"/>
              </a:rPr>
              <a:t> 26% 0% 0% 0% </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a:ea typeface="ヒラギノ角ゴ Pro W3" charset="-128"/>
                <a:cs typeface="ヒラギノ角ゴ Pro W3" charset="-128"/>
              </a:rPr>
              <a:t>In 3320, </a:t>
            </a:r>
            <a:r>
              <a:rPr lang="en-US" dirty="0" err="1">
                <a:ea typeface="ヒラギノ角ゴ Pro W3" charset="-128"/>
                <a:cs typeface="ヒラギノ角ゴ Pro W3" charset="-128"/>
              </a:rPr>
              <a:t>Sp</a:t>
            </a:r>
            <a:r>
              <a:rPr lang="en-US" dirty="0">
                <a:ea typeface="ヒラギノ角ゴ Pro W3" charset="-128"/>
                <a:cs typeface="ヒラギノ角ゴ Pro W3" charset="-128"/>
              </a:rPr>
              <a:t> ‘11 (Lecture #4) (Kinney) it was </a:t>
            </a:r>
            <a:r>
              <a:rPr lang="en-US" b="1" dirty="0">
                <a:ea typeface="ヒラギノ角ゴ Pro W3" charset="-128"/>
                <a:cs typeface="ヒラギノ角ゴ Pro W3" charset="-128"/>
              </a:rPr>
              <a:t>[[58]],</a:t>
            </a:r>
            <a:r>
              <a:rPr lang="en-US" b="0" dirty="0">
                <a:ea typeface="ヒラギノ角ゴ Pro W3" charset="-128"/>
                <a:cs typeface="ヒラギノ角ゴ Pro W3" charset="-128"/>
              </a:rPr>
              <a:t>21,21,0,0</a:t>
            </a:r>
          </a:p>
          <a:p>
            <a:pPr eaLnBrk="1" hangingPunct="1"/>
            <a:endParaRPr lang="en-US" dirty="0">
              <a:latin typeface="Arial" charset="0"/>
              <a:ea typeface="ヒラギノ角ゴ Pro W3" charset="-128"/>
              <a:cs typeface="ヒラギノ角ゴ Pro W3" charset="-128"/>
            </a:endParaRPr>
          </a:p>
          <a:p>
            <a:pPr eaLnBrk="1" hangingPunct="1"/>
            <a:r>
              <a:rPr lang="en-US" b="1" dirty="0">
                <a:latin typeface="Arial" charset="0"/>
                <a:ea typeface="ヒラギノ角ゴ Pro W3" charset="-128"/>
                <a:cs typeface="ヒラギノ角ゴ Pro W3" charset="-128"/>
              </a:rPr>
              <a:t>INSTRUCTOR NOTES: </a:t>
            </a:r>
            <a:r>
              <a:rPr lang="en-US" dirty="0">
                <a:latin typeface="Arial" charset="0"/>
                <a:ea typeface="ヒラギノ角ゴ Pro W3" charset="-128"/>
                <a:cs typeface="ヒラギノ角ゴ Pro W3" charset="-128"/>
              </a:rPr>
              <a:t>Answer is A, yes. If I consider the loop (which appears), the line integral around the loop is manifestly NOT zero (B has same magnitude everywhere, but length is bigger on the outer path). Nonzero line integral means I(enclosed) must be nonzero.  -SJP</a:t>
            </a:r>
            <a:endParaRPr lang="en-US" b="1" dirty="0">
              <a:latin typeface="Arial" charset="0"/>
              <a:ea typeface="ヒラギノ角ゴ Pro W3" charset="-128"/>
              <a:cs typeface="ヒラギノ角ゴ Pro W3" charset="-128"/>
            </a:endParaRPr>
          </a:p>
          <a:p>
            <a:pPr eaLnBrk="1" hangingPunct="1"/>
            <a:r>
              <a:rPr lang="en-US" dirty="0">
                <a:latin typeface="Arial" charset="0"/>
                <a:ea typeface="ヒラギノ角ゴ Pro W3" charset="-128"/>
                <a:cs typeface="ヒラギノ角ゴ Pro W3" charset="-128"/>
              </a:rPr>
              <a:t>WRITTEN BY: Steven Pollock (CU-Boulder)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dirty="0" smtClean="0">
                <a:ea typeface="ヒラギノ角ゴ Pro W3" charset="-128"/>
                <a:cs typeface="ヒラギノ角ゴ Pro W3" charset="-128"/>
              </a:rPr>
              <a:t>Class: CONCEPTUAL</a:t>
            </a:r>
          </a:p>
          <a:p>
            <a:pPr eaLnBrk="1" hangingPunct="1"/>
            <a:r>
              <a:rPr lang="en-US" dirty="0" smtClean="0">
                <a:ea typeface="ヒラギノ角ゴ Pro W3" charset="-128"/>
                <a:cs typeface="ヒラギノ角ゴ Pro W3" charset="-128"/>
              </a:rPr>
              <a:t>CORRECT </a:t>
            </a:r>
            <a:r>
              <a:rPr lang="en-US" dirty="0">
                <a:ea typeface="ヒラギノ角ゴ Pro W3" charset="-128"/>
                <a:cs typeface="ヒラギノ角ゴ Pro W3" charset="-128"/>
              </a:rPr>
              <a:t>ANSWER:  D</a:t>
            </a:r>
          </a:p>
          <a:p>
            <a:pPr eaLnBrk="1" hangingPunct="1"/>
            <a:r>
              <a:rPr lang="en-US" dirty="0" smtClean="0">
                <a:ea typeface="ヒラギノ角ゴ Pro W3" charset="-128"/>
                <a:cs typeface="ヒラギノ角ゴ Pro W3" charset="-128"/>
              </a:rPr>
              <a:t>________________________________________</a:t>
            </a:r>
          </a:p>
          <a:p>
            <a:pPr eaLnBrk="1" hangingPunct="1"/>
            <a:r>
              <a:rPr lang="en-US" dirty="0" smtClean="0">
                <a:ea typeface="ヒラギノ角ゴ Pro W3" charset="-128"/>
                <a:cs typeface="ヒラギノ角ゴ Pro W3" charset="-128"/>
              </a:rPr>
              <a:t>Good opportunity</a:t>
            </a:r>
            <a:r>
              <a:rPr lang="en-US" baseline="0" dirty="0" smtClean="0">
                <a:ea typeface="ヒラギノ角ゴ Pro W3" charset="-128"/>
                <a:cs typeface="ヒラギノ角ゴ Pro W3" charset="-128"/>
              </a:rPr>
              <a:t> to ask how to answer without using I x dl.  Think of two magnets with the north poles aligned with the current – force is repulsive when like poles match up; force is attractive if opposite poles line up.</a:t>
            </a:r>
            <a:endParaRPr lang="en-US" dirty="0" smtClean="0">
              <a:ea typeface="ヒラギノ角ゴ Pro W3" charset="-128"/>
              <a:cs typeface="ヒラギノ角ゴ Pro W3" charset="-128"/>
            </a:endParaRP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Fall</a:t>
            </a:r>
            <a:r>
              <a:rPr lang="en-US" baseline="0" dirty="0" smtClean="0">
                <a:ea typeface="ヒラギノ角ゴ Pro W3" charset="-128"/>
                <a:cs typeface="ヒラギノ角ゴ Pro W3" charset="-128"/>
              </a:rPr>
              <a:t> 2011: Not Used</a:t>
            </a:r>
          </a:p>
          <a:p>
            <a:pPr eaLnBrk="1" hangingPunct="1"/>
            <a:r>
              <a:rPr lang="en-US" baseline="0" dirty="0" smtClean="0">
                <a:ea typeface="ヒラギノ角ゴ Pro W3" charset="-128"/>
                <a:cs typeface="ヒラギノ角ゴ Pro W3" charset="-128"/>
              </a:rPr>
              <a:t/>
            </a:r>
            <a:br>
              <a:rPr lang="en-US" baseline="0" dirty="0" smtClean="0">
                <a:ea typeface="ヒラギノ角ゴ Pro W3" charset="-128"/>
                <a:cs typeface="ヒラギノ角ゴ Pro W3" charset="-128"/>
              </a:rPr>
            </a:br>
            <a:r>
              <a:rPr lang="en-US" baseline="0" dirty="0" smtClean="0">
                <a:ea typeface="ヒラギノ角ゴ Pro W3" charset="-128"/>
                <a:cs typeface="ヒラギノ角ゴ Pro W3" charset="-128"/>
              </a:rPr>
              <a:t>Spring 2012: Not used</a:t>
            </a:r>
          </a:p>
          <a:p>
            <a:pPr eaLnBrk="1" hangingPunct="1"/>
            <a:endParaRPr lang="en-US" dirty="0" smtClean="0">
              <a:ea typeface="ヒラギノ角ゴ Pro W3" charset="-128"/>
              <a:cs typeface="ヒラギノ角ゴ Pro W3" charset="-128"/>
            </a:endParaRPr>
          </a:p>
          <a:p>
            <a:pPr eaLnBrk="1" hangingPunct="1"/>
            <a:r>
              <a:rPr lang="en-US" dirty="0" smtClean="0">
                <a:ea typeface="ヒラギノ角ゴ Pro W3" charset="-128"/>
                <a:cs typeface="ヒラギノ角ゴ Pro W3" charset="-128"/>
              </a:rPr>
              <a:t>======================================</a:t>
            </a:r>
          </a:p>
          <a:p>
            <a:pPr eaLnBrk="1" hangingPunct="1"/>
            <a:r>
              <a:rPr lang="en-US" dirty="0" smtClean="0">
                <a:ea typeface="ヒラギノ角ゴ Pro W3" charset="-128"/>
                <a:cs typeface="ヒラギノ角ゴ Pro W3" charset="-128"/>
              </a:rPr>
              <a:t>USED </a:t>
            </a:r>
            <a:r>
              <a:rPr lang="en-US" dirty="0">
                <a:ea typeface="ヒラギノ角ゴ Pro W3" charset="-128"/>
                <a:cs typeface="ヒラギノ角ゴ Pro W3" charset="-128"/>
              </a:rPr>
              <a:t>IN:  Fall 2009 (</a:t>
            </a:r>
            <a:r>
              <a:rPr lang="en-US" dirty="0" err="1">
                <a:ea typeface="ヒラギノ角ゴ Pro W3" charset="-128"/>
                <a:cs typeface="ヒラギノ角ゴ Pro W3" charset="-128"/>
              </a:rPr>
              <a:t>Schibli</a:t>
            </a:r>
            <a:r>
              <a:rPr lang="en-US" dirty="0">
                <a:ea typeface="ヒラギノ角ゴ Pro W3" charset="-128"/>
                <a:cs typeface="ヒラギノ角ゴ Pro W3" charset="-128"/>
              </a:rPr>
              <a:t>)</a:t>
            </a:r>
          </a:p>
          <a:p>
            <a:pPr eaLnBrk="1" hangingPunct="1"/>
            <a:r>
              <a:rPr lang="en-US" dirty="0">
                <a:ea typeface="ヒラギノ角ゴ Pro W3" charset="-128"/>
                <a:cs typeface="ヒラギノ角ゴ Pro W3" charset="-128"/>
              </a:rPr>
              <a:t>LECTURE NUMBER: </a:t>
            </a:r>
          </a:p>
          <a:p>
            <a:pPr eaLnBrk="1" hangingPunct="1"/>
            <a:r>
              <a:rPr lang="en-US" dirty="0">
                <a:ea typeface="ヒラギノ角ゴ Pro W3" charset="-128"/>
                <a:cs typeface="ヒラギノ角ゴ Pro W3" charset="-128"/>
              </a:rPr>
              <a:t>STUDENT RESPONSES: 0% 0% 21% </a:t>
            </a:r>
            <a:r>
              <a:rPr lang="en-US" b="1" dirty="0">
                <a:ea typeface="ヒラギノ角ゴ Pro W3" charset="-128"/>
                <a:cs typeface="ヒラギノ角ゴ Pro W3" charset="-128"/>
              </a:rPr>
              <a:t>[[79%]]</a:t>
            </a:r>
            <a:r>
              <a:rPr lang="en-US" dirty="0">
                <a:ea typeface="ヒラギノ角ゴ Pro W3" charset="-128"/>
                <a:cs typeface="ヒラギノ角ゴ Pro W3" charset="-128"/>
              </a:rPr>
              <a:t> 0% (FALL 2009)</a:t>
            </a:r>
          </a:p>
          <a:p>
            <a:pPr eaLnBrk="1" hangingPunct="1"/>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L31 start. 88% correct. No problems -  1 student wanted to know how I got the dB part of it.  Discussion included fact that E could be correct (what if wire comes out of page just past the edge of the picture, for instance!) 1/R^2 issues.</a:t>
            </a:r>
          </a:p>
          <a:p>
            <a:pPr eaLnBrk="1" hangingPunct="1"/>
            <a:r>
              <a:rPr lang="en-US" dirty="0">
                <a:ea typeface="ヒラギノ角ゴ Pro W3" charset="-128"/>
                <a:cs typeface="ヒラギノ角ゴ Pro W3" charset="-128"/>
              </a:rPr>
              <a:t>-SJP</a:t>
            </a:r>
          </a:p>
          <a:p>
            <a:pPr eaLnBrk="1" hangingPunct="1"/>
            <a:r>
              <a:rPr lang="en-US" dirty="0">
                <a:ea typeface="ヒラギノ角ゴ Pro W3" charset="-128"/>
                <a:cs typeface="ヒラギノ角ゴ Pro W3" charset="-128"/>
              </a:rPr>
              <a:t>WRITTEN BY: Steven Pollock (CU-Boulder)</a:t>
            </a:r>
          </a:p>
          <a:p>
            <a:endParaRPr lang="en-US" dirty="0">
              <a:ea typeface="ヒラギノ角ゴ Pro W3" charset="-128"/>
              <a:cs typeface="ヒラギノ角ゴ Pro W3"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prstTxWarp prst="textNoShape">
              <a:avLst/>
            </a:prstTxWarp>
          </a:bodyPr>
          <a:lstStyle/>
          <a:p>
            <a:pPr algn="r"/>
            <a:fld id="{40BCBA3B-AE90-DD43-8A31-2FE6B40A55C5}" type="slidenum">
              <a:rPr lang="en-US" sz="1200">
                <a:latin typeface="Calibri" charset="0"/>
              </a:rPr>
              <a:pPr algn="r"/>
              <a:t>3</a:t>
            </a:fld>
            <a:endParaRPr lang="en-US" sz="1200">
              <a:latin typeface="Calibri" charset="0"/>
            </a:endParaRPr>
          </a:p>
        </p:txBody>
      </p:sp>
      <p:sp>
        <p:nvSpPr>
          <p:cNvPr id="24579"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4580" name="Rectangle 1027"/>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pPr eaLnBrk="1" hangingPunct="1">
              <a:spcBef>
                <a:spcPct val="0"/>
              </a:spcBef>
            </a:pPr>
            <a:r>
              <a:rPr lang="en-US" dirty="0" smtClean="0">
                <a:latin typeface="Arial" charset="0"/>
                <a:ea typeface="ヒラギノ角ゴ Pro W3" charset="-128"/>
                <a:cs typeface="ヒラギノ角ゴ Pro W3" charset="-128"/>
              </a:rPr>
              <a:t>Fall 2011 – SJP: Didn’t bother with this.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FDDBF7C9-9DBB-C24C-BAEA-09B3868DC603}" type="slidenum">
              <a:rPr lang="en-US" smtClean="0">
                <a:latin typeface="Calibri" charset="0"/>
                <a:ea typeface="ＭＳ Ｐゴシック" charset="-128"/>
                <a:cs typeface="ＭＳ Ｐゴシック" charset="-128"/>
              </a:rPr>
              <a:pPr/>
              <a:t>4</a:t>
            </a:fld>
            <a:endParaRPr lang="en-US" smtClean="0">
              <a:latin typeface="Calibri" charset="0"/>
              <a:ea typeface="ＭＳ Ｐゴシック" charset="-128"/>
              <a:cs typeface="ＭＳ Ｐゴシック" charset="-128"/>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pPr eaLnBrk="1" hangingPunct="1">
              <a:spcBef>
                <a:spcPct val="0"/>
              </a:spcBef>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CONCEPTUAL</a:t>
            </a: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CORRECT ANSWER: A  </a:t>
            </a:r>
          </a:p>
          <a:p>
            <a:pPr eaLnBrk="1" hangingPunct="1">
              <a:spcBef>
                <a:spcPct val="0"/>
              </a:spcBef>
            </a:pPr>
            <a:r>
              <a:rPr lang="en-US" dirty="0" smtClean="0">
                <a:latin typeface="Arial" charset="0"/>
                <a:ea typeface="ヒラギノ角ゴ Pro W3" charset="-128"/>
                <a:cs typeface="ヒラギノ角ゴ Pro W3" charset="-128"/>
              </a:rPr>
              <a:t>______________________________</a:t>
            </a:r>
          </a:p>
          <a:p>
            <a:pPr eaLnBrk="1" hangingPunct="1">
              <a:spcBef>
                <a:spcPct val="0"/>
              </a:spcBef>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a:t>
            </a: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Silent:</a:t>
            </a:r>
            <a:r>
              <a:rPr lang="en-US" baseline="0" dirty="0" smtClean="0">
                <a:latin typeface="Arial" charset="0"/>
                <a:ea typeface="ヒラギノ角ゴ Pro W3" charset="-128"/>
                <a:cs typeface="ヒラギノ角ゴ Pro W3" charset="-128"/>
              </a:rPr>
              <a:t>                   [73], 27, 0,0,0 </a:t>
            </a:r>
          </a:p>
          <a:p>
            <a:pPr eaLnBrk="1" hangingPunct="1">
              <a:spcBef>
                <a:spcPct val="0"/>
              </a:spcBef>
            </a:pPr>
            <a:r>
              <a:rPr lang="en-US" baseline="0" dirty="0" smtClean="0">
                <a:latin typeface="Arial" charset="0"/>
                <a:ea typeface="ヒラギノ角ゴ Pro W3" charset="-128"/>
                <a:cs typeface="ヒラギノ角ゴ Pro W3" charset="-128"/>
              </a:rPr>
              <a:t>After discussion:   [81], 19, 0,0,0</a:t>
            </a:r>
          </a:p>
          <a:p>
            <a:pPr eaLnBrk="1" hangingPunct="1">
              <a:spcBef>
                <a:spcPct val="0"/>
              </a:spcBef>
            </a:pPr>
            <a:r>
              <a:rPr lang="en-US" baseline="0" dirty="0" smtClean="0">
                <a:latin typeface="Arial" charset="0"/>
                <a:ea typeface="ヒラギノ角ゴ Pro W3" charset="-128"/>
                <a:cs typeface="ヒラギノ角ゴ Pro W3" charset="-128"/>
              </a:rPr>
              <a:t>______________________________</a:t>
            </a:r>
          </a:p>
          <a:p>
            <a:pPr eaLnBrk="1" hangingPunct="1">
              <a:spcBef>
                <a:spcPct val="0"/>
              </a:spcBef>
            </a:pPr>
            <a:r>
              <a:rPr lang="en-US" b="1" baseline="0" dirty="0" smtClean="0">
                <a:latin typeface="Arial" charset="0"/>
                <a:ea typeface="ヒラギノ角ゴ Pro W3" charset="-128"/>
                <a:cs typeface="ヒラギノ角ゴ Pro W3" charset="-128"/>
              </a:rPr>
              <a:t>Fall 2011 Comments</a:t>
            </a:r>
          </a:p>
          <a:p>
            <a:pPr eaLnBrk="1" hangingPunct="1">
              <a:spcBef>
                <a:spcPct val="0"/>
              </a:spcBef>
            </a:pPr>
            <a:r>
              <a:rPr lang="en-US" baseline="0" dirty="0" smtClean="0">
                <a:latin typeface="Arial" charset="0"/>
                <a:ea typeface="ヒラギノ角ゴ Pro W3" charset="-128"/>
                <a:cs typeface="ヒラギノ角ゴ Pro W3" charset="-128"/>
              </a:rPr>
              <a:t>Good discussion (see notes from previous semesters). Also added in a follow-up discussion of “what if I removed q from the top – could you easily compute the E field at the center then?” This was interesting, and it took a few iterations before someone came up with the elegant “superposition” trick. </a:t>
            </a:r>
            <a:endParaRPr lang="en-US" dirty="0" smtClean="0">
              <a:latin typeface="Arial" charset="0"/>
              <a:ea typeface="ヒラギノ角ゴ Pro W3" charset="-128"/>
              <a:cs typeface="ヒラギノ角ゴ Pro W3" charset="-128"/>
            </a:endParaRPr>
          </a:p>
          <a:p>
            <a:pPr eaLnBrk="1" hangingPunct="1">
              <a:spcBef>
                <a:spcPct val="0"/>
              </a:spcBef>
            </a:pPr>
            <a:endParaRPr lang="en-US" dirty="0" smtClean="0">
              <a:latin typeface="Arial" charset="0"/>
              <a:ea typeface="ヒラギノ角ゴ Pro W3" charset="-128"/>
              <a:cs typeface="ヒラギノ角ゴ Pro W3" charset="-128"/>
            </a:endParaRPr>
          </a:p>
          <a:p>
            <a:pPr marL="0" marR="0" indent="0" algn="l" defTabSz="4572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LA/TA NOTES: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80% had correct answer for E-field at the center before discussion; distribution didn’t change after discussion (20% thought it would be non-zero).  Follow-up question on what happens when a charge is removed: ~50% seemed to think it would be a simple problem, but only a few raised their hands when Steve asked if finding an explicit expression would be simple.</a:t>
            </a:r>
          </a:p>
          <a:p>
            <a:pPr eaLnBrk="1" hangingPunct="1">
              <a:spcBef>
                <a:spcPct val="0"/>
              </a:spcBef>
            </a:pP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a:t>
            </a:r>
          </a:p>
          <a:p>
            <a:pPr eaLnBrk="1" hangingPunct="1">
              <a:spcBef>
                <a:spcPct val="0"/>
              </a:spcBef>
            </a:pPr>
            <a:r>
              <a:rPr lang="en-US" dirty="0" smtClean="0">
                <a:latin typeface="Arial" charset="0"/>
                <a:ea typeface="ヒラギノ角ゴ Pro W3" charset="-128"/>
                <a:cs typeface="ヒラギノ角ゴ Pro W3" charset="-128"/>
              </a:rPr>
              <a:t>USED IN:  Spring 2008 (Pollock)</a:t>
            </a:r>
          </a:p>
          <a:p>
            <a:pPr eaLnBrk="1" hangingPunct="1">
              <a:spcBef>
                <a:spcPct val="0"/>
              </a:spcBef>
            </a:pPr>
            <a:r>
              <a:rPr lang="en-US" dirty="0" smtClean="0">
                <a:latin typeface="Arial" charset="0"/>
                <a:ea typeface="ヒラギノ角ゴ Pro W3" charset="-128"/>
                <a:cs typeface="ヒラギノ角ゴ Pro W3" charset="-128"/>
              </a:rPr>
              <a:t>LECTURE NUMBER: 2</a:t>
            </a:r>
          </a:p>
          <a:p>
            <a:pPr eaLnBrk="1" hangingPunct="1">
              <a:spcBef>
                <a:spcPct val="0"/>
              </a:spcBef>
            </a:pPr>
            <a:r>
              <a:rPr lang="en-US" dirty="0" smtClean="0">
                <a:latin typeface="Arial" charset="0"/>
                <a:ea typeface="ヒラギノ角ゴ Pro W3" charset="-128"/>
                <a:cs typeface="ヒラギノ角ゴ Pro W3" charset="-128"/>
              </a:rPr>
              <a:t>STUDENT RESPONSES</a:t>
            </a:r>
            <a:r>
              <a:rPr lang="en-US" b="1" dirty="0" smtClean="0">
                <a:latin typeface="Arial" charset="0"/>
                <a:ea typeface="ヒラギノ角ゴ Pro W3" charset="-128"/>
                <a:cs typeface="ヒラギノ角ゴ Pro W3" charset="-128"/>
              </a:rPr>
              <a:t>:[[71%]] </a:t>
            </a:r>
            <a:r>
              <a:rPr lang="en-US" dirty="0" smtClean="0">
                <a:latin typeface="Arial" charset="0"/>
                <a:ea typeface="ヒラギノ角ゴ Pro W3" charset="-128"/>
                <a:cs typeface="ヒラギノ角ゴ Pro W3" charset="-128"/>
              </a:rPr>
              <a:t>24% 5% 0% 0% </a:t>
            </a:r>
          </a:p>
          <a:p>
            <a:pPr eaLnBrk="1" hangingPunct="1">
              <a:spcBef>
                <a:spcPct val="0"/>
              </a:spcBef>
            </a:pPr>
            <a:r>
              <a:rPr lang="en-US" dirty="0" smtClean="0">
                <a:latin typeface="Arial" charset="0"/>
                <a:ea typeface="ヒラギノ角ゴ Pro W3" charset="-128"/>
                <a:cs typeface="ヒラギノ角ゴ Pro W3" charset="-128"/>
              </a:rPr>
              <a:t>In 3320, Lecture 1</a:t>
            </a:r>
            <a:r>
              <a:rPr lang="en-US" baseline="0" dirty="0" smtClean="0">
                <a:latin typeface="Arial" charset="0"/>
                <a:ea typeface="ヒラギノ角ゴ Pro W3" charset="-128"/>
                <a:cs typeface="ヒラギノ角ゴ Pro W3" charset="-128"/>
              </a:rPr>
              <a:t>, </a:t>
            </a:r>
            <a:r>
              <a:rPr lang="en-US" baseline="0" dirty="0" err="1" smtClean="0">
                <a:latin typeface="Arial" charset="0"/>
                <a:ea typeface="ヒラギノ角ゴ Pro W3" charset="-128"/>
                <a:cs typeface="ヒラギノ角ゴ Pro W3" charset="-128"/>
              </a:rPr>
              <a:t>Sp</a:t>
            </a:r>
            <a:r>
              <a:rPr lang="en-US" baseline="0" dirty="0" smtClean="0">
                <a:latin typeface="Arial" charset="0"/>
                <a:ea typeface="ヒラギノ角ゴ Pro W3" charset="-128"/>
                <a:cs typeface="ヒラギノ角ゴ Pro W3" charset="-128"/>
              </a:rPr>
              <a:t> 11 (Kinney), </a:t>
            </a:r>
            <a:r>
              <a:rPr lang="en-US" b="1" baseline="0" dirty="0" smtClean="0">
                <a:latin typeface="Arial" charset="0"/>
                <a:ea typeface="ヒラギノ角ゴ Pro W3" charset="-128"/>
                <a:cs typeface="ヒラギノ角ゴ Pro W3" charset="-128"/>
              </a:rPr>
              <a:t>[[80%]</a:t>
            </a:r>
            <a:r>
              <a:rPr lang="en-US" b="0" baseline="0" dirty="0" smtClean="0">
                <a:latin typeface="Arial" charset="0"/>
                <a:ea typeface="ヒラギノ角ゴ Pro W3" charset="-128"/>
                <a:cs typeface="ヒラギノ角ゴ Pro W3" charset="-128"/>
              </a:rPr>
              <a:t>, 12, 8 0,0 </a:t>
            </a:r>
            <a:endParaRPr lang="en-US" dirty="0" smtClean="0">
              <a:latin typeface="Arial" charset="0"/>
              <a:ea typeface="ヒラギノ角ゴ Pro W3" charset="-128"/>
              <a:cs typeface="ヒラギノ角ゴ Pro W3" charset="-128"/>
            </a:endParaRPr>
          </a:p>
          <a:p>
            <a:pPr eaLnBrk="1" hangingPunct="1">
              <a:spcBef>
                <a:spcPct val="0"/>
              </a:spcBef>
            </a:pPr>
            <a:r>
              <a:rPr lang="en-US" b="1" dirty="0" smtClean="0">
                <a:latin typeface="Arial" charset="0"/>
                <a:ea typeface="ヒラギノ角ゴ Pro W3" charset="-128"/>
                <a:cs typeface="ヒラギノ角ゴ Pro W3" charset="-128"/>
              </a:rPr>
              <a:t>INSTRUCTOR NOTES: </a:t>
            </a:r>
            <a:r>
              <a:rPr lang="en-US" dirty="0" smtClean="0">
                <a:latin typeface="Arial" charset="0"/>
                <a:ea typeface="ヒラギノ角ゴ Pro W3" charset="-128"/>
                <a:cs typeface="ヒラギノ角ゴ Pro W3" charset="-128"/>
              </a:rPr>
              <a:t>Very good question (esp. coupled with next one), got good discussion going. 71% got it. </a:t>
            </a:r>
          </a:p>
          <a:p>
            <a:pPr eaLnBrk="1" hangingPunct="1">
              <a:spcBef>
                <a:spcPct val="0"/>
              </a:spcBef>
            </a:pPr>
            <a:r>
              <a:rPr lang="en-US" dirty="0" smtClean="0">
                <a:latin typeface="Arial" charset="0"/>
                <a:ea typeface="ヒラギノ角ゴ Pro W3" charset="-128"/>
                <a:cs typeface="ヒラギノ角ゴ Pro W3" charset="-128"/>
              </a:rPr>
              <a:t>Answer is A, but many students get it without being able to justify their answer. It’s easy to “prove” if you have an even number of charges, but with 5, the argument is subtler, and that was sort of the point. </a:t>
            </a:r>
          </a:p>
          <a:p>
            <a:pPr eaLnBrk="1" hangingPunct="1">
              <a:spcBef>
                <a:spcPct val="0"/>
              </a:spcBef>
            </a:pPr>
            <a:endParaRPr lang="en-US" dirty="0" smtClean="0">
              <a:latin typeface="Arial" charset="0"/>
              <a:ea typeface="ヒラギノ角ゴ Pro W3" charset="-128"/>
              <a:cs typeface="ヒラギノ角ゴ Pro W3" charset="-128"/>
            </a:endParaRPr>
          </a:p>
          <a:p>
            <a:pPr eaLnBrk="1" hangingPunct="1">
              <a:spcBef>
                <a:spcPct val="0"/>
              </a:spcBef>
            </a:pPr>
            <a:r>
              <a:rPr lang="en-US" dirty="0" smtClean="0">
                <a:latin typeface="Arial" charset="0"/>
                <a:ea typeface="ヒラギノ角ゴ Pro W3" charset="-128"/>
                <a:cs typeface="ヒラギノ角ゴ Pro W3" charset="-128"/>
              </a:rPr>
              <a:t>Could discuss the fact that sometimes you really do just need to calculate! (Though not here :-) </a:t>
            </a:r>
          </a:p>
          <a:p>
            <a:pPr eaLnBrk="1" hangingPunct="1">
              <a:spcBef>
                <a:spcPct val="0"/>
              </a:spcBef>
            </a:pPr>
            <a:r>
              <a:rPr lang="en-US" dirty="0" smtClean="0">
                <a:latin typeface="Arial" charset="0"/>
                <a:ea typeface="ヒラギノ角ゴ Pro W3" charset="-128"/>
                <a:cs typeface="ヒラギノ角ゴ Pro W3" charset="-128"/>
              </a:rPr>
              <a:t>The symmetry argument is NOT “obvious”, I claim - can we solicit a good articulation of WHY symmetry tells you that BOTH x and y components of E vanish. (One, the sideways component here, is obvious, the other (vertical component) may be not immediately so obvious) One student came up with the nice argument that if it was not zero, it would point in some direction. But if you tilted your head 1/5 of the way around, the charges would be the same, but the answer would now point in a DIFFERENT direction... so it can’t point any direction at all.... -SJP</a:t>
            </a:r>
          </a:p>
          <a:p>
            <a:pPr eaLnBrk="1" hangingPunct="1">
              <a:spcBef>
                <a:spcPct val="0"/>
              </a:spcBef>
            </a:pPr>
            <a:r>
              <a:rPr lang="en-US" dirty="0" smtClean="0">
                <a:latin typeface="Arial" charset="0"/>
                <a:ea typeface="ヒラギノ角ゴ Pro W3" charset="-128"/>
                <a:cs typeface="ヒラギノ角ゴ Pro W3" charset="-128"/>
              </a:rPr>
              <a:t>WRITTEN BY:  Steven Pollock (CU-Boulder), but copied from somewhere (I can't remember where now! If you know the source, please let me know)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 CONCEPTUAL</a:t>
            </a:r>
          </a:p>
          <a:p>
            <a:r>
              <a:rPr lang="en-US" dirty="0" smtClean="0"/>
              <a:t>Correct Answer: A</a:t>
            </a:r>
          </a:p>
          <a:p>
            <a:r>
              <a:rPr lang="en-US" baseline="0" dirty="0" smtClean="0"/>
              <a:t>_____________________________</a:t>
            </a:r>
          </a:p>
          <a:p>
            <a:r>
              <a:rPr lang="en-US" baseline="0" dirty="0" smtClean="0"/>
              <a:t>Physics 3320, Sp12 (MD) Lecture 1</a:t>
            </a:r>
          </a:p>
          <a:p>
            <a:r>
              <a:rPr lang="en-US" baseline="0" dirty="0" smtClean="0"/>
              <a:t>[75], 25, 0, 0</a:t>
            </a:r>
          </a:p>
          <a:p>
            <a:r>
              <a:rPr lang="en-US" baseline="0" dirty="0" smtClean="0"/>
              <a:t>_____________________________</a:t>
            </a:r>
          </a:p>
          <a:p>
            <a:r>
              <a:rPr lang="en-US" b="1" baseline="0" dirty="0" smtClean="0"/>
              <a:t>Spring 2012 Comments</a:t>
            </a:r>
          </a:p>
          <a:p>
            <a:endParaRPr lang="en-US" b="1" baseline="0" dirty="0" smtClean="0"/>
          </a:p>
          <a:p>
            <a:r>
              <a:rPr lang="en-US" b="0" baseline="0" dirty="0" smtClean="0"/>
              <a:t>Some students continue to associate spreading field lines with a divergence.  No sources or sinks in the field line diagram; just as many field lines entering the dotted region as leaving.</a:t>
            </a:r>
          </a:p>
          <a:p>
            <a:endParaRPr lang="en-US" b="0" baseline="0" dirty="0" smtClean="0"/>
          </a:p>
          <a:p>
            <a:r>
              <a:rPr lang="en-US" b="0" baseline="0" dirty="0" smtClean="0"/>
              <a:t>============================</a:t>
            </a:r>
          </a:p>
          <a:p>
            <a:r>
              <a:rPr lang="en-US" b="0" baseline="0" dirty="0" smtClean="0"/>
              <a:t>Written by Mike Dubson, Sp12</a:t>
            </a: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a:t>
            </a:r>
            <a:r>
              <a:rPr lang="en-US" baseline="0" dirty="0" smtClean="0"/>
              <a:t>: CONCEPTUAL, CONCEPTUAL</a:t>
            </a:r>
          </a:p>
          <a:p>
            <a:r>
              <a:rPr lang="en-US" baseline="0" dirty="0" smtClean="0"/>
              <a:t>Correct Answer(s): A, B</a:t>
            </a:r>
            <a:endParaRPr lang="en-US" b="0" baseline="0" dirty="0" smtClean="0"/>
          </a:p>
          <a:p>
            <a:r>
              <a:rPr lang="en-US" baseline="0" dirty="0" smtClean="0"/>
              <a:t>_____________________________</a:t>
            </a:r>
          </a:p>
          <a:p>
            <a:r>
              <a:rPr lang="en-US" baseline="0" dirty="0" smtClean="0"/>
              <a:t>Physics 3320, Sp12 (MD):</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Top Question</a:t>
            </a:r>
            <a:r>
              <a:rPr lang="en-US" baseline="0" dirty="0" smtClean="0"/>
              <a:t>:</a:t>
            </a:r>
          </a:p>
          <a:p>
            <a:r>
              <a:rPr lang="en-US" baseline="0" dirty="0" smtClean="0"/>
              <a:t>Lecture 1 end of class</a:t>
            </a:r>
          </a:p>
          <a:p>
            <a:r>
              <a:rPr lang="en-US" baseline="0" dirty="0" smtClean="0"/>
              <a:t>[63], 37, 0, 0</a:t>
            </a:r>
          </a:p>
          <a:p>
            <a:r>
              <a:rPr lang="en-US" baseline="0" dirty="0" smtClean="0"/>
              <a:t>AND at beginning of class in Lecture 2</a:t>
            </a:r>
          </a:p>
          <a:p>
            <a:endParaRPr lang="en-US" baseline="0" dirty="0" smtClean="0"/>
          </a:p>
          <a:p>
            <a:r>
              <a:rPr lang="en-US" b="1" baseline="0" dirty="0" smtClean="0"/>
              <a:t>Bottom Question</a:t>
            </a:r>
            <a:r>
              <a:rPr lang="en-US" baseline="0" dirty="0" smtClean="0"/>
              <a:t>:</a:t>
            </a:r>
          </a:p>
          <a:p>
            <a:r>
              <a:rPr lang="en-US" baseline="0" dirty="0" smtClean="0"/>
              <a:t>Lecture 2</a:t>
            </a:r>
          </a:p>
          <a:p>
            <a:r>
              <a:rPr lang="en-US" baseline="0" dirty="0" smtClean="0"/>
              <a:t>0, [100], 0, 0</a:t>
            </a:r>
          </a:p>
          <a:p>
            <a:endParaRPr lang="en-US" baseline="0" dirty="0" smtClean="0"/>
          </a:p>
          <a:p>
            <a:r>
              <a:rPr lang="en-US" baseline="0" dirty="0" smtClean="0"/>
              <a:t>_____________________________</a:t>
            </a:r>
          </a:p>
          <a:p>
            <a:r>
              <a:rPr lang="en-US" b="1" baseline="0" dirty="0" smtClean="0"/>
              <a:t>Spring 2012 Comments</a:t>
            </a:r>
            <a:endParaRPr lang="en-US" b="0" baseline="0" dirty="0" smtClean="0"/>
          </a:p>
          <a:p>
            <a:endParaRPr lang="en-US" baseline="0" dirty="0" smtClean="0"/>
          </a:p>
          <a:p>
            <a:r>
              <a:rPr lang="en-US" baseline="0" dirty="0" smtClean="0"/>
              <a:t>Opportunity to discuss representations and the difference between field lines and a vector plot.  Confusion could come from associating bunched up field lines with the closely spaced (but smaller magnitude) vectors.  Each of the arrows represents the magnitude and direction of the field at that point – don’t have to plot so many vectors and still represents the same field.</a:t>
            </a:r>
          </a:p>
          <a:p>
            <a:endParaRPr lang="en-US" baseline="0" dirty="0" smtClean="0"/>
          </a:p>
          <a:p>
            <a:r>
              <a:rPr lang="en-US" baseline="0" dirty="0" smtClean="0"/>
              <a:t>============================</a:t>
            </a:r>
          </a:p>
          <a:p>
            <a:r>
              <a:rPr lang="en-US" baseline="0" dirty="0" smtClean="0"/>
              <a:t>Written by Mike </a:t>
            </a:r>
            <a:r>
              <a:rPr lang="en-US" baseline="0" dirty="0" err="1" smtClean="0"/>
              <a:t>Dubson</a:t>
            </a:r>
            <a:r>
              <a:rPr lang="en-US" baseline="0" dirty="0" smtClean="0"/>
              <a:t>, Sp12</a:t>
            </a: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 Answer: B</a:t>
            </a:r>
          </a:p>
          <a:p>
            <a:r>
              <a:rPr lang="en-US" baseline="0" dirty="0" smtClean="0"/>
              <a:t>_____________________________</a:t>
            </a:r>
          </a:p>
          <a:p>
            <a:r>
              <a:rPr lang="en-US" baseline="0" dirty="0" smtClean="0"/>
              <a:t>Physics 3320, Sp12 (MD) Lecture 1</a:t>
            </a:r>
          </a:p>
          <a:p>
            <a:r>
              <a:rPr lang="en-US" baseline="0" dirty="0" smtClean="0"/>
              <a:t>0,[88], 22, 0</a:t>
            </a:r>
          </a:p>
          <a:p>
            <a:r>
              <a:rPr lang="en-US" baseline="0" dirty="0" smtClean="0"/>
              <a:t>_____________________________</a:t>
            </a:r>
          </a:p>
          <a:p>
            <a:r>
              <a:rPr lang="en-US" b="1" baseline="0" dirty="0" smtClean="0"/>
              <a:t>Spring 2012 Comments</a:t>
            </a:r>
          </a:p>
          <a:p>
            <a:endParaRPr lang="en-US" b="0" baseline="0" dirty="0" smtClean="0"/>
          </a:p>
          <a:p>
            <a:r>
              <a:rPr lang="en-US" b="0" baseline="0" dirty="0" smtClean="0"/>
              <a:t>Students seem comfortable with the “paddlewheel” explanation, and using the right-hand rule.</a:t>
            </a:r>
          </a:p>
          <a:p>
            <a:endParaRPr lang="en-US" b="0" baseline="0" dirty="0" smtClean="0"/>
          </a:p>
          <a:p>
            <a:r>
              <a:rPr lang="en-US" b="0" baseline="0" dirty="0" smtClean="0"/>
              <a:t>============================</a:t>
            </a:r>
          </a:p>
          <a:p>
            <a:r>
              <a:rPr lang="en-US" b="0" baseline="0" dirty="0" smtClean="0"/>
              <a:t>Written by Mike </a:t>
            </a:r>
            <a:r>
              <a:rPr lang="en-US" b="0" baseline="0" dirty="0" err="1" smtClean="0"/>
              <a:t>Dubson</a:t>
            </a:r>
            <a:r>
              <a:rPr lang="en-US" b="0" baseline="0" dirty="0" smtClean="0"/>
              <a:t>, Sp12</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7FF5E0D2-FCBD-C840-A9FC-5A0A767E84EE}"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13566225"/>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CONCEPTUAL</a:t>
            </a:r>
          </a:p>
          <a:p>
            <a:r>
              <a:rPr lang="en-US" dirty="0" smtClean="0"/>
              <a:t>Correct</a:t>
            </a:r>
            <a:r>
              <a:rPr lang="en-US" baseline="0" dirty="0" smtClean="0"/>
              <a:t> Answer: B</a:t>
            </a:r>
          </a:p>
          <a:p>
            <a:r>
              <a:rPr lang="en-US" baseline="0" dirty="0" smtClean="0"/>
              <a:t>__________________________</a:t>
            </a:r>
          </a:p>
          <a:p>
            <a:endParaRPr lang="en-US" baseline="0" dirty="0" smtClean="0"/>
          </a:p>
          <a:p>
            <a:r>
              <a:rPr lang="en-US" baseline="0" dirty="0" smtClean="0"/>
              <a:t>Not used in Fall 2011</a:t>
            </a:r>
          </a:p>
          <a:p>
            <a:endParaRPr lang="en-US" baseline="0" dirty="0" smtClean="0"/>
          </a:p>
          <a:p>
            <a:r>
              <a:rPr lang="en-US" baseline="0" dirty="0" smtClean="0"/>
              <a:t>Spring 2012:</a:t>
            </a:r>
            <a:endParaRPr lang="en-US" dirty="0" smtClean="0"/>
          </a:p>
          <a:p>
            <a:endParaRPr lang="en-US" dirty="0" smtClean="0"/>
          </a:p>
          <a:p>
            <a:r>
              <a:rPr lang="en-US" dirty="0" smtClean="0"/>
              <a:t>Excellent question!  This question was part of an Ampere’s law review tutorial (#0C) in SP12, and most students got this wrong – led to lots of</a:t>
            </a:r>
            <a:r>
              <a:rPr lang="en-US" baseline="0" dirty="0" smtClean="0"/>
              <a:t> good discussion about symmetry.  Many students thought you could get the field at the center due to a differential element of current using Ampere’s law, then integrate around the loop to get the total field.  Good follow-up question is to ask exactly how could you calculate the field? (</a:t>
            </a:r>
            <a:r>
              <a:rPr lang="en-US" baseline="0" dirty="0" err="1" smtClean="0"/>
              <a:t>Biot-Savart</a:t>
            </a:r>
            <a:r>
              <a:rPr lang="en-US" baseline="0" dirty="0" smtClean="0"/>
              <a:t> law)</a:t>
            </a:r>
            <a:endParaRPr lang="en-US" dirty="0" smtClean="0"/>
          </a:p>
          <a:p>
            <a:endParaRPr lang="en-US" dirty="0" smtClean="0"/>
          </a:p>
          <a:p>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2975828"/>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defTabSz="457200" eaLnBrk="1" hangingPunct="1"/>
            <a:fld id="{5B145BB3-400A-E242-A32B-B67F81B8C117}" type="slidenum">
              <a:rPr lang="en-US" sz="1200">
                <a:latin typeface="Calibri" charset="0"/>
                <a:ea typeface="ＭＳ Ｐゴシック" charset="-128"/>
                <a:cs typeface="ＭＳ Ｐゴシック" charset="-128"/>
              </a:rPr>
              <a:pPr algn="r" defTabSz="457200" eaLnBrk="1" hangingPunct="1"/>
              <a:t>9</a:t>
            </a:fld>
            <a:endParaRPr lang="en-US" sz="1200">
              <a:latin typeface="Calibri" charset="0"/>
              <a:ea typeface="ＭＳ Ｐゴシック" charset="-128"/>
              <a:cs typeface="ＭＳ Ｐゴシック" charset="-128"/>
            </a:endParaRPr>
          </a:p>
        </p:txBody>
      </p:sp>
      <p:sp>
        <p:nvSpPr>
          <p:cNvPr id="56323" name="Rectangle 2"/>
          <p:cNvSpPr>
            <a:spLocks noGrp="1" noRot="1" noChangeAspect="1" noChangeArrowheads="1" noTextEdit="1"/>
          </p:cNvSpPr>
          <p:nvPr>
            <p:ph type="sldImg"/>
          </p:nvPr>
        </p:nvSpPr>
        <p:spPr>
          <a:xfrm>
            <a:off x="1144588" y="687388"/>
            <a:ext cx="4570412" cy="3427412"/>
          </a:xfrm>
          <a:ln/>
        </p:spPr>
      </p:sp>
      <p:sp>
        <p:nvSpPr>
          <p:cNvPr id="56324" name="Rectangle 3"/>
          <p:cNvSpPr>
            <a:spLocks noGrp="1" noChangeArrowheads="1"/>
          </p:cNvSpPr>
          <p:nvPr>
            <p:ph type="body" idx="1"/>
          </p:nvPr>
        </p:nvSpPr>
        <p:spPr>
          <a:xfrm>
            <a:off x="685800" y="4344988"/>
            <a:ext cx="5486400" cy="4113212"/>
          </a:xfrm>
          <a:noFill/>
          <a:ln/>
        </p:spPr>
        <p:txBody>
          <a:bodyPr/>
          <a:lstStyle/>
          <a:p>
            <a:pPr defTabSz="457200" eaLnBrk="1" hangingPunct="1"/>
            <a:r>
              <a:rPr lang="en-US" dirty="0" smtClean="0">
                <a:ea typeface="ヒラギノ角ゴ Pro W3" charset="-128"/>
                <a:cs typeface="ヒラギノ角ゴ Pro W3" charset="-128"/>
              </a:rPr>
              <a:t>Class: MATH/PHYSICS</a:t>
            </a:r>
          </a:p>
          <a:p>
            <a:pPr defTabSz="457200" eaLnBrk="1" hangingPunct="1"/>
            <a:r>
              <a:rPr lang="en-US" dirty="0" smtClean="0">
                <a:ea typeface="ヒラギノ角ゴ Pro W3" charset="-128"/>
                <a:cs typeface="ヒラギノ角ゴ Pro W3" charset="-128"/>
              </a:rPr>
              <a:t>CORRECT </a:t>
            </a:r>
            <a:r>
              <a:rPr lang="en-US" dirty="0">
                <a:ea typeface="ヒラギノ角ゴ Pro W3" charset="-128"/>
                <a:cs typeface="ヒラギノ角ゴ Pro W3" charset="-128"/>
              </a:rPr>
              <a:t>ANSWER:  </a:t>
            </a:r>
            <a:r>
              <a:rPr lang="en-US" dirty="0" smtClean="0">
                <a:ea typeface="ヒラギノ角ゴ Pro W3" charset="-128"/>
                <a:cs typeface="ヒラギノ角ゴ Pro W3" charset="-128"/>
              </a:rPr>
              <a:t>D</a:t>
            </a:r>
          </a:p>
          <a:p>
            <a:pPr defTabSz="457200" eaLnBrk="1" hangingPunct="1"/>
            <a:r>
              <a:rPr lang="en-US" dirty="0" smtClean="0">
                <a:ea typeface="ヒラギノ角ゴ Pro W3" charset="-128"/>
                <a:cs typeface="ヒラギノ角ゴ Pro W3" charset="-128"/>
              </a:rPr>
              <a:t>Answer slide follows (R10)</a:t>
            </a:r>
          </a:p>
          <a:p>
            <a:pPr defTabSz="457200" eaLnBrk="1" hangingPunct="1"/>
            <a:r>
              <a:rPr lang="en-US" dirty="0" smtClean="0">
                <a:ea typeface="ヒラギノ角ゴ Pro W3" charset="-128"/>
                <a:cs typeface="ヒラギノ角ゴ Pro W3" charset="-128"/>
              </a:rPr>
              <a:t>_________________________________</a:t>
            </a:r>
          </a:p>
          <a:p>
            <a:pPr defTabSz="457200" eaLnBrk="1" hangingPunct="1"/>
            <a:r>
              <a:rPr lang="en-US" dirty="0" smtClean="0">
                <a:ea typeface="ヒラギノ角ゴ Pro W3" charset="-128"/>
                <a:cs typeface="ヒラギノ角ゴ Pro W3" charset="-128"/>
              </a:rPr>
              <a:t>Physics 3320, Fa11 (SJP)</a:t>
            </a:r>
            <a:r>
              <a:rPr lang="en-US" baseline="0" dirty="0" smtClean="0">
                <a:ea typeface="ヒラギノ角ゴ Pro W3" charset="-128"/>
                <a:cs typeface="ヒラギノ角ゴ Pro W3" charset="-128"/>
              </a:rPr>
              <a:t> </a:t>
            </a:r>
            <a:r>
              <a:rPr lang="en-US" baseline="0" dirty="0">
                <a:ea typeface="ヒラギノ角ゴ Pro W3" charset="-128"/>
                <a:cs typeface="ヒラギノ角ゴ Pro W3" charset="-128"/>
              </a:rPr>
              <a:t>Lecture </a:t>
            </a:r>
            <a:r>
              <a:rPr lang="en-US" baseline="0" dirty="0" smtClean="0">
                <a:ea typeface="ヒラギノ角ゴ Pro W3" charset="-128"/>
                <a:cs typeface="ヒラギノ角ゴ Pro W3" charset="-128"/>
              </a:rPr>
              <a:t>2</a:t>
            </a:r>
            <a:endParaRPr lang="en-US" baseline="0" dirty="0">
              <a:ea typeface="ヒラギノ角ゴ Pro W3" charset="-128"/>
              <a:cs typeface="ヒラギノ角ゴ Pro W3" charset="-128"/>
            </a:endParaRPr>
          </a:p>
          <a:p>
            <a:pPr defTabSz="457200" eaLnBrk="1" hangingPunct="1"/>
            <a:r>
              <a:rPr lang="en-US" baseline="0" dirty="0">
                <a:ea typeface="ヒラギノ角ゴ Pro W3" charset="-128"/>
                <a:cs typeface="ヒラギノ角ゴ Pro W3" charset="-128"/>
              </a:rPr>
              <a:t>0, 65, 0, [</a:t>
            </a:r>
            <a:r>
              <a:rPr lang="en-US" baseline="0" dirty="0" smtClean="0">
                <a:ea typeface="ヒラギノ角ゴ Pro W3" charset="-128"/>
                <a:cs typeface="ヒラギノ角ゴ Pro W3" charset="-128"/>
              </a:rPr>
              <a:t>30], 4</a:t>
            </a:r>
          </a:p>
          <a:p>
            <a:pPr defTabSz="457200" eaLnBrk="1" hangingPunct="1"/>
            <a:endParaRPr lang="en-US" baseline="0" dirty="0" smtClean="0">
              <a:ea typeface="ヒラギノ角ゴ Pro W3" charset="-128"/>
              <a:cs typeface="ヒラギノ角ゴ Pro W3" charset="-128"/>
            </a:endParaRPr>
          </a:p>
          <a:p>
            <a:pPr defTabSz="457200" eaLnBrk="1" hangingPunct="1"/>
            <a:r>
              <a:rPr lang="en-US" baseline="0" dirty="0" smtClean="0">
                <a:ea typeface="ヒラギノ角ゴ Pro W3" charset="-128"/>
                <a:cs typeface="ヒラギノ角ゴ Pro W3" charset="-128"/>
              </a:rPr>
              <a:t>Physics 3320, Sp12 (MD) Lecture 4</a:t>
            </a:r>
          </a:p>
          <a:p>
            <a:pPr defTabSz="457200" eaLnBrk="1" hangingPunct="1"/>
            <a:r>
              <a:rPr lang="en-US" baseline="0" dirty="0" smtClean="0">
                <a:ea typeface="ヒラギノ角ゴ Pro W3" charset="-128"/>
                <a:cs typeface="ヒラギノ角ゴ Pro W3" charset="-128"/>
              </a:rPr>
              <a:t>0, 21, 0, [76], 3</a:t>
            </a:r>
          </a:p>
          <a:p>
            <a:pPr defTabSz="457200" eaLnBrk="1" hangingPunct="1"/>
            <a:r>
              <a:rPr lang="en-US" dirty="0" smtClean="0">
                <a:ea typeface="ヒラギノ角ゴ Pro W3" charset="-128"/>
                <a:cs typeface="ヒラギノ角ゴ Pro W3" charset="-128"/>
              </a:rPr>
              <a:t>__________________________________</a:t>
            </a:r>
            <a:br>
              <a:rPr lang="en-US" dirty="0" smtClean="0">
                <a:ea typeface="ヒラギノ角ゴ Pro W3" charset="-128"/>
                <a:cs typeface="ヒラギノ角ゴ Pro W3" charset="-128"/>
              </a:rPr>
            </a:br>
            <a:r>
              <a:rPr lang="en-US" b="1" dirty="0" smtClean="0">
                <a:ea typeface="ヒラギノ角ゴ Pro W3" charset="-128"/>
                <a:cs typeface="ヒラギノ角ゴ Pro W3" charset="-128"/>
              </a:rPr>
              <a:t>Fall 2011 Comments</a:t>
            </a:r>
            <a:endParaRPr lang="en-US" dirty="0">
              <a:ea typeface="ヒラギノ角ゴ Pro W3" charset="-128"/>
              <a:cs typeface="ヒラギノ角ゴ Pro W3" charset="-128"/>
            </a:endParaRPr>
          </a:p>
          <a:p>
            <a:pPr defTabSz="457200" eaLnBrk="1" hangingPunct="1"/>
            <a:r>
              <a:rPr lang="en-US" dirty="0">
                <a:ea typeface="ヒラギノ角ゴ Pro W3" charset="-128"/>
                <a:cs typeface="ヒラギノ角ゴ Pro W3" charset="-128"/>
              </a:rPr>
              <a:t>Well, interesting, the majority went for B</a:t>
            </a:r>
            <a:r>
              <a:rPr lang="en-US" baseline="0" dirty="0">
                <a:ea typeface="ヒラギノ角ゴ Pro W3" charset="-128"/>
                <a:cs typeface="ヒラギノ角ゴ Pro W3" charset="-128"/>
              </a:rPr>
              <a:t> this time. Good discussion (see below). Here we got into issues of where you set the origin, and whether the negative charge density implies B is correct, and whether my notation (</a:t>
            </a:r>
            <a:r>
              <a:rPr lang="en-US" baseline="0" dirty="0" err="1">
                <a:ea typeface="ヒラギノ角ゴ Pro W3" charset="-128"/>
                <a:cs typeface="ヒラギノ角ゴ Pro W3" charset="-128"/>
              </a:rPr>
              <a:t>x,y,z</a:t>
            </a:r>
            <a:r>
              <a:rPr lang="en-US" baseline="0" dirty="0">
                <a:ea typeface="ヒラギノ角ゴ Pro W3" charset="-128"/>
                <a:cs typeface="ヒラギノ角ゴ Pro W3" charset="-128"/>
              </a:rPr>
              <a:t> in the figure) was inconsistent with the “primes” in the integral. We also followed this up with a discussion of how you integrate a vector, and fact that you must use </a:t>
            </a:r>
            <a:r>
              <a:rPr lang="en-US" baseline="0" dirty="0" err="1">
                <a:ea typeface="ヒラギノ角ゴ Pro W3" charset="-128"/>
                <a:cs typeface="ヒラギノ角ゴ Pro W3" charset="-128"/>
              </a:rPr>
              <a:t>cartesian</a:t>
            </a:r>
            <a:r>
              <a:rPr lang="en-US" baseline="0" dirty="0">
                <a:ea typeface="ヒラギノ角ゴ Pro W3" charset="-128"/>
                <a:cs typeface="ヒラギノ角ゴ Pro W3" charset="-128"/>
              </a:rPr>
              <a:t> unit vectors (even if you integrate over spherical variables!) </a:t>
            </a:r>
            <a:endParaRPr lang="en-US" dirty="0">
              <a:ea typeface="ヒラギノ角ゴ Pro W3" charset="-128"/>
              <a:cs typeface="ヒラギノ角ゴ Pro W3" charset="-128"/>
            </a:endParaRPr>
          </a:p>
          <a:p>
            <a:pPr defTabSz="457200" eaLnBrk="1" hangingPunct="1"/>
            <a:endParaRPr lang="en-US" dirty="0" smtClean="0">
              <a:ea typeface="ヒラギノ角ゴ Pro W3" charset="-128"/>
              <a:cs typeface="ヒラギノ角ゴ Pro W3" charset="-128"/>
            </a:endParaRPr>
          </a:p>
          <a:p>
            <a:pPr defTabSz="457200" eaLnBrk="1" hangingPunct="1"/>
            <a:r>
              <a:rPr lang="en-US" dirty="0" smtClean="0">
                <a:ea typeface="ヒラギノ角ゴ Pro W3" charset="-128"/>
                <a:cs typeface="ヒラギノ角ゴ Pro W3" charset="-128"/>
              </a:rPr>
              <a:t>LA/TA</a:t>
            </a:r>
            <a:r>
              <a:rPr lang="en-US" baseline="0" dirty="0" smtClean="0">
                <a:ea typeface="ヒラギノ角ゴ Pro W3" charset="-128"/>
                <a:cs typeface="ヒラギノ角ゴ Pro W3" charset="-128"/>
              </a:rPr>
              <a:t> NOTES: </a:t>
            </a:r>
            <a:r>
              <a:rPr lang="en-US" sz="1200" kern="1200" dirty="0" smtClean="0">
                <a:solidFill>
                  <a:schemeClr val="tx1"/>
                </a:solidFill>
                <a:effectLst/>
                <a:latin typeface="+mn-lt"/>
                <a:ea typeface="+mn-ea"/>
                <a:cs typeface="+mn-cs"/>
              </a:rPr>
              <a:t>95% chose the correct direction (but wrong sign) for the vector (Answer B), but only 30% seemed to recognize that r-hat is actually negative of what’s shown on the diagram (ones who chose “D – None of these”) – but can’t be sure that this was the reasoning for everyone who chose this response.</a:t>
            </a:r>
            <a:r>
              <a:rPr lang="en-US" dirty="0" smtClean="0">
                <a:effectLst/>
              </a:rPr>
              <a:t> </a:t>
            </a:r>
            <a:r>
              <a:rPr lang="en-US" sz="1200" kern="1200" dirty="0" smtClean="0">
                <a:solidFill>
                  <a:schemeClr val="tx1"/>
                </a:solidFill>
                <a:effectLst/>
                <a:latin typeface="+mn-lt"/>
                <a:ea typeface="+mn-ea"/>
                <a:cs typeface="+mn-cs"/>
              </a:rPr>
              <a:t>Asked follow-up question on whether it matters to use primed or unprimed coordinates.  Students didn’t seem bothered about this subtlety.  Probably not a big deal, and can suppress when it’s unambiguous, like in Griffiths. </a:t>
            </a:r>
          </a:p>
          <a:p>
            <a:pPr defTabSz="457200" eaLnBrk="1" hangingPunct="1"/>
            <a:r>
              <a:rPr lang="en-US" sz="1200" kern="1200" dirty="0" smtClean="0">
                <a:solidFill>
                  <a:schemeClr val="tx1"/>
                </a:solidFill>
                <a:effectLst/>
                <a:latin typeface="+mn-lt"/>
                <a:ea typeface="+mn-ea"/>
                <a:cs typeface="+mn-cs"/>
              </a:rPr>
              <a:t>___________________________________</a:t>
            </a:r>
          </a:p>
          <a:p>
            <a:pPr defTabSz="457200" eaLnBrk="1" hangingPunct="1"/>
            <a:r>
              <a:rPr lang="en-US" sz="1200" b="1" kern="1200" dirty="0" smtClean="0">
                <a:solidFill>
                  <a:schemeClr val="tx1"/>
                </a:solidFill>
                <a:effectLst/>
                <a:latin typeface="+mn-lt"/>
                <a:ea typeface="+mn-ea"/>
                <a:cs typeface="+mn-cs"/>
              </a:rPr>
              <a:t>Spring 2012 Comments</a:t>
            </a:r>
            <a:endParaRPr lang="en-US" sz="1200" b="0" kern="1200" dirty="0" smtClean="0">
              <a:solidFill>
                <a:schemeClr val="tx1"/>
              </a:solidFill>
              <a:effectLst/>
              <a:latin typeface="+mn-lt"/>
              <a:ea typeface="+mn-ea"/>
              <a:cs typeface="+mn-cs"/>
            </a:endParaRPr>
          </a:p>
          <a:p>
            <a:pPr defTabSz="457200" eaLnBrk="1" hangingPunct="1"/>
            <a:r>
              <a:rPr lang="en-US" sz="1200" b="0" kern="1200" dirty="0" smtClean="0">
                <a:solidFill>
                  <a:schemeClr val="tx1"/>
                </a:solidFill>
                <a:effectLst/>
                <a:latin typeface="+mn-lt"/>
                <a:ea typeface="+mn-ea"/>
                <a:cs typeface="+mn-cs"/>
              </a:rPr>
              <a:t>Good discussion about primed and unprimed</a:t>
            </a:r>
            <a:r>
              <a:rPr lang="en-US" sz="1200" b="0" kern="1200" baseline="0" dirty="0" smtClean="0">
                <a:solidFill>
                  <a:schemeClr val="tx1"/>
                </a:solidFill>
                <a:effectLst/>
                <a:latin typeface="+mn-lt"/>
                <a:ea typeface="+mn-ea"/>
                <a:cs typeface="+mn-cs"/>
              </a:rPr>
              <a:t> coordinates, so probably a good idea to not fix this in the diagram.</a:t>
            </a:r>
            <a:endParaRPr lang="en-US" sz="1200" b="0" kern="1200" dirty="0" smtClean="0">
              <a:solidFill>
                <a:schemeClr val="tx1"/>
              </a:solidFill>
              <a:effectLst/>
              <a:latin typeface="+mn-lt"/>
              <a:ea typeface="+mn-ea"/>
              <a:cs typeface="+mn-cs"/>
            </a:endParaRPr>
          </a:p>
          <a:p>
            <a:pPr defTabSz="457200" eaLnBrk="1" hangingPunct="1"/>
            <a:endParaRPr lang="en-US" b="1" dirty="0">
              <a:ea typeface="ヒラギノ角ゴ Pro W3" charset="-128"/>
              <a:cs typeface="ヒラギノ角ゴ Pro W3" charset="-128"/>
            </a:endParaRPr>
          </a:p>
          <a:p>
            <a:pPr defTabSz="457200" eaLnBrk="1" hangingPunct="1"/>
            <a:r>
              <a:rPr lang="en-US" dirty="0" smtClean="0">
                <a:ea typeface="ヒラギノ角ゴ Pro W3" charset="-128"/>
                <a:cs typeface="ヒラギノ角ゴ Pro W3" charset="-128"/>
              </a:rPr>
              <a:t>=========================================</a:t>
            </a:r>
            <a:endParaRPr lang="en-US" dirty="0">
              <a:ea typeface="ヒラギノ角ゴ Pro W3" charset="-128"/>
              <a:cs typeface="ヒラギノ角ゴ Pro W3" charset="-128"/>
            </a:endParaRPr>
          </a:p>
          <a:p>
            <a:pPr defTabSz="457200" eaLnBrk="1" hangingPunct="1"/>
            <a:r>
              <a:rPr lang="en-US" dirty="0">
                <a:ea typeface="ヒラギノ角ゴ Pro W3" charset="-128"/>
                <a:cs typeface="ヒラギノ角ゴ Pro W3" charset="-128"/>
              </a:rPr>
              <a:t>USED IN:  Spring 2008 (Pollock), Spring 2009 (Kinney), Fall 2009 (</a:t>
            </a:r>
            <a:r>
              <a:rPr lang="en-US" dirty="0" err="1">
                <a:ea typeface="ヒラギノ角ゴ Pro W3" charset="-128"/>
                <a:cs typeface="ヒラギノ角ゴ Pro W3" charset="-128"/>
              </a:rPr>
              <a:t>schibli</a:t>
            </a:r>
            <a:r>
              <a:rPr lang="en-US" dirty="0">
                <a:ea typeface="ヒラギノ角ゴ Pro W3" charset="-128"/>
                <a:cs typeface="ヒラギノ角ゴ Pro W3" charset="-128"/>
              </a:rPr>
              <a:t>)</a:t>
            </a:r>
          </a:p>
          <a:p>
            <a:pPr defTabSz="457200" eaLnBrk="1" hangingPunct="1"/>
            <a:r>
              <a:rPr lang="en-US" dirty="0">
                <a:ea typeface="ヒラギノ角ゴ Pro W3" charset="-128"/>
                <a:cs typeface="ヒラギノ角ゴ Pro W3" charset="-128"/>
              </a:rPr>
              <a:t>LECTURE NUMBER: 2, Kinney (Week 1, Lecture 3) </a:t>
            </a:r>
            <a:r>
              <a:rPr lang="en-US" dirty="0" err="1">
                <a:ea typeface="ヒラギノ角ゴ Pro W3" charset="-128"/>
                <a:cs typeface="ヒラギノ角ゴ Pro W3" charset="-128"/>
              </a:rPr>
              <a:t>Schibli</a:t>
            </a:r>
            <a:r>
              <a:rPr lang="en-US" dirty="0">
                <a:ea typeface="ヒラギノ角ゴ Pro W3" charset="-128"/>
                <a:cs typeface="ヒラギノ角ゴ Pro W3" charset="-128"/>
              </a:rPr>
              <a:t> (Week 2, Lecture 4)</a:t>
            </a:r>
          </a:p>
          <a:p>
            <a:pPr defTabSz="457200" eaLnBrk="1" hangingPunct="1"/>
            <a:r>
              <a:rPr lang="en-US" dirty="0">
                <a:ea typeface="ヒラギノ角ゴ Pro W3" charset="-128"/>
                <a:cs typeface="ヒラギノ角ゴ Pro W3" charset="-128"/>
              </a:rPr>
              <a:t>STUDENT RESPONSES: 3% 12% 0% </a:t>
            </a:r>
            <a:r>
              <a:rPr lang="en-US" b="1" dirty="0">
                <a:ea typeface="ヒラギノ角ゴ Pro W3" charset="-128"/>
                <a:cs typeface="ヒラギノ角ゴ Pro W3" charset="-128"/>
              </a:rPr>
              <a:t>[[85%]]</a:t>
            </a:r>
            <a:r>
              <a:rPr lang="en-US" dirty="0">
                <a:ea typeface="ヒラギノ角ゴ Pro W3" charset="-128"/>
                <a:cs typeface="ヒラギノ角ゴ Pro W3" charset="-128"/>
              </a:rPr>
              <a:t> 0% (SPRING 2009)</a:t>
            </a:r>
          </a:p>
          <a:p>
            <a:pPr defTabSz="457200" eaLnBrk="1" hangingPunct="1"/>
            <a:r>
              <a:rPr lang="en-US" dirty="0">
                <a:ea typeface="ヒラギノ角ゴ Pro W3" charset="-128"/>
                <a:cs typeface="ヒラギノ角ゴ Pro W3" charset="-128"/>
              </a:rPr>
              <a:t>STUDENT RESPONSES: 0% 27% 6% </a:t>
            </a:r>
            <a:r>
              <a:rPr lang="en-US" b="1" dirty="0">
                <a:ea typeface="ヒラギノ角ゴ Pro W3" charset="-128"/>
                <a:cs typeface="ヒラギノ角ゴ Pro W3" charset="-128"/>
              </a:rPr>
              <a:t>[[67%]]</a:t>
            </a:r>
            <a:r>
              <a:rPr lang="en-US" dirty="0">
                <a:ea typeface="ヒラギノ角ゴ Pro W3" charset="-128"/>
                <a:cs typeface="ヒラギノ角ゴ Pro W3" charset="-128"/>
              </a:rPr>
              <a:t> 0% (FALL 2009)</a:t>
            </a:r>
          </a:p>
          <a:p>
            <a:pPr defTabSz="457200" eaLnBrk="1" hangingPunct="1"/>
            <a:r>
              <a:rPr lang="en-US" b="1" dirty="0">
                <a:ea typeface="ヒラギノ角ゴ Pro W3" charset="-128"/>
                <a:cs typeface="ヒラギノ角ゴ Pro W3" charset="-128"/>
              </a:rPr>
              <a:t>INSTRUCTOR NOTES: </a:t>
            </a:r>
            <a:r>
              <a:rPr lang="en-US" dirty="0">
                <a:ea typeface="ヒラギノ角ゴ Pro W3" charset="-128"/>
                <a:cs typeface="ヒラギノ角ゴ Pro W3" charset="-128"/>
              </a:rPr>
              <a:t>Sp08: Did this end of lecture #2. 55% correct, (trick, B is backwards), but 18% still went for C. I like it. </a:t>
            </a:r>
          </a:p>
          <a:p>
            <a:pPr defTabSz="457200" eaLnBrk="1" hangingPunct="1"/>
            <a:r>
              <a:rPr lang="en-US" dirty="0">
                <a:ea typeface="ヒラギノ角ゴ Pro W3" charset="-128"/>
                <a:cs typeface="ヒラギノ角ゴ Pro W3" charset="-128"/>
              </a:rPr>
              <a:t>Answer is D.  -SJP</a:t>
            </a:r>
          </a:p>
          <a:p>
            <a:pPr defTabSz="457200" eaLnBrk="1" hangingPunct="1"/>
            <a:r>
              <a:rPr lang="en-US" dirty="0">
                <a:ea typeface="ヒラギノ角ゴ Pro W3" charset="-128"/>
                <a:cs typeface="ヒラギノ角ゴ Pro W3" charset="-128"/>
              </a:rPr>
              <a:t>WRITTEN BY:  Steven Pollock (CU-Boulder)</a:t>
            </a:r>
          </a:p>
          <a:p>
            <a:pPr defTabSz="457200" eaLnBrk="1" hangingPunct="1"/>
            <a:r>
              <a:rPr lang="en-US" dirty="0">
                <a:ea typeface="ヒラギノ角ゴ Pro W3" charset="-128"/>
                <a:cs typeface="ヒラギノ角ゴ Pro W3" charset="-128"/>
              </a:rPr>
              <a:t>Fall 2009: added ‘negatively charged.’ </a:t>
            </a:r>
            <a:r>
              <a:rPr lang="en-US" dirty="0">
                <a:ea typeface="ヒラギノ角ゴ Pro W3" charset="-128"/>
                <a:cs typeface="ヒラギノ角ゴ Pro W3" charset="-128"/>
                <a:sym typeface="Wingdings" charset="2"/>
              </a:rPr>
              <a:t> R does not depend on charge! R is just ‘geometry’ and not to be confused with E-field or forces!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1FEA57-5397-E54C-8909-5F7A03ADEB91}"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6530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FEA57-5397-E54C-8909-5F7A03ADEB91}"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228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FEA57-5397-E54C-8909-5F7A03ADEB91}"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9490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23AF05-AF5B-F042-A778-98EB4C9E4487}"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651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FEA57-5397-E54C-8909-5F7A03ADEB91}"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2676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FEA57-5397-E54C-8909-5F7A03ADEB91}"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9086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1FEA57-5397-E54C-8909-5F7A03ADEB91}"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335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1FEA57-5397-E54C-8909-5F7A03ADEB91}" type="datetimeFigureOut">
              <a:rPr lang="en-US" smtClean="0"/>
              <a:pPr/>
              <a:t>7/8/12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0229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1FEA57-5397-E54C-8909-5F7A03ADEB91}" type="datetimeFigureOut">
              <a:rPr lang="en-US" smtClean="0"/>
              <a:pPr/>
              <a:t>7/8/12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5691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FEA57-5397-E54C-8909-5F7A03ADEB91}" type="datetimeFigureOut">
              <a:rPr lang="en-US" smtClean="0"/>
              <a:pPr/>
              <a:t>7/8/12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900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FEA57-5397-E54C-8909-5F7A03ADEB91}"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603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FEA57-5397-E54C-8909-5F7A03ADEB91}"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73146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FEA57-5397-E54C-8909-5F7A03ADEB91}" type="datetimeFigureOut">
              <a:rPr lang="en-US" smtClean="0"/>
              <a:pPr/>
              <a:t>7/8/12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674E7-6389-D44F-88E2-BC1C64A426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314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4.png"/><Relationship Id="rId5" Type="http://schemas.openxmlformats.org/officeDocument/2006/relationships/oleObject" Target="../embeddings/Microsoft_Equation2.bin"/><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bin"/><Relationship Id="rId1" Type="http://schemas.openxmlformats.org/officeDocument/2006/relationships/vmlDrawing" Target="../drawings/vmlDrawing3.vml"/><Relationship Id="rId2"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2.bin"/><Relationship Id="rId5" Type="http://schemas.openxmlformats.org/officeDocument/2006/relationships/oleObject" Target="../embeddings/oleObject3.bin"/><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12.emf"/><Relationship Id="rId5" Type="http://schemas.openxmlformats.org/officeDocument/2006/relationships/oleObject" Target="../embeddings/oleObject4.bin"/><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5.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6.bin"/><Relationship Id="rId5" Type="http://schemas.openxmlformats.org/officeDocument/2006/relationships/oleObject" Target="../embeddings/Microsoft_Equation3.bin"/><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7.bin"/><Relationship Id="rId1" Type="http://schemas.openxmlformats.org/officeDocument/2006/relationships/vmlDrawing" Target="../drawings/vmlDrawing8.vml"/><Relationship Id="rId2"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oleObject" Target="../embeddings/Microsoft_Equation4.bin"/><Relationship Id="rId5" Type="http://schemas.openxmlformats.org/officeDocument/2006/relationships/oleObject" Target="../embeddings/Microsoft_Equation5.bin"/><Relationship Id="rId6" Type="http://schemas.openxmlformats.org/officeDocument/2006/relationships/oleObject" Target="../embeddings/Microsoft_Equation6.bin"/><Relationship Id="rId7" Type="http://schemas.openxmlformats.org/officeDocument/2006/relationships/oleObject" Target="../embeddings/Microsoft_Equation7.bin"/><Relationship Id="rId1" Type="http://schemas.openxmlformats.org/officeDocument/2006/relationships/vmlDrawing" Target="../drawings/vmlDrawing9.vml"/><Relationship Id="rId2"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Microsoft_Equation8.bin"/><Relationship Id="rId5" Type="http://schemas.openxmlformats.org/officeDocument/2006/relationships/oleObject" Target="../embeddings/Microsoft_Equation9.bin"/><Relationship Id="rId6" Type="http://schemas.openxmlformats.org/officeDocument/2006/relationships/oleObject" Target="../embeddings/Microsoft_Equation10.bin"/><Relationship Id="rId7" Type="http://schemas.openxmlformats.org/officeDocument/2006/relationships/oleObject" Target="../embeddings/Microsoft_Equation11.bin"/><Relationship Id="rId1" Type="http://schemas.openxmlformats.org/officeDocument/2006/relationships/vmlDrawing" Target="../drawings/vmlDrawing10.vml"/><Relationship Id="rId2"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Microsoft_Equation12.bin"/><Relationship Id="rId5" Type="http://schemas.openxmlformats.org/officeDocument/2006/relationships/oleObject" Target="../embeddings/Microsoft_Equation13.bin"/><Relationship Id="rId6" Type="http://schemas.openxmlformats.org/officeDocument/2006/relationships/oleObject" Target="../embeddings/Microsoft_Equation14.bin"/><Relationship Id="rId7" Type="http://schemas.openxmlformats.org/officeDocument/2006/relationships/oleObject" Target="../embeddings/Microsoft_Equation15.bin"/><Relationship Id="rId1" Type="http://schemas.openxmlformats.org/officeDocument/2006/relationships/vmlDrawing" Target="../drawings/vmlDrawing11.vml"/><Relationship Id="rId2"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8.bin"/><Relationship Id="rId5" Type="http://schemas.openxmlformats.org/officeDocument/2006/relationships/oleObject" Target="../embeddings/oleObject9.bin"/><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4.png"/><Relationship Id="rId5" Type="http://schemas.openxmlformats.org/officeDocument/2006/relationships/oleObject" Target="../embeddings/Microsoft_Equation1.bin"/><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221" y="660400"/>
            <a:ext cx="7772400" cy="1470025"/>
          </a:xfrm>
        </p:spPr>
        <p:txBody>
          <a:bodyPr/>
          <a:lstStyle/>
          <a:p>
            <a:r>
              <a:rPr lang="en-US" dirty="0" smtClean="0"/>
              <a:t>Electricity and Magnetism II</a:t>
            </a:r>
            <a:endParaRPr lang="en-US" dirty="0"/>
          </a:p>
        </p:txBody>
      </p:sp>
      <p:sp>
        <p:nvSpPr>
          <p:cNvPr id="3" name="Subtitle 2"/>
          <p:cNvSpPr>
            <a:spLocks noGrp="1"/>
          </p:cNvSpPr>
          <p:nvPr>
            <p:ph type="subTitle" idx="1"/>
          </p:nvPr>
        </p:nvSpPr>
        <p:spPr>
          <a:xfrm>
            <a:off x="1371600" y="2642937"/>
            <a:ext cx="6400800" cy="1752600"/>
          </a:xfrm>
        </p:spPr>
        <p:txBody>
          <a:bodyPr/>
          <a:lstStyle/>
          <a:p>
            <a:r>
              <a:rPr lang="en-US" dirty="0" smtClean="0"/>
              <a:t>Griffiths Chapter 1-6 Review</a:t>
            </a:r>
          </a:p>
          <a:p>
            <a:r>
              <a:rPr lang="en-US" dirty="0" smtClean="0"/>
              <a:t>Clicker Questions</a:t>
            </a:r>
            <a:endParaRPr lang="en-US" dirty="0"/>
          </a:p>
        </p:txBody>
      </p:sp>
      <p:sp>
        <p:nvSpPr>
          <p:cNvPr id="4"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R1</a:t>
            </a:r>
            <a:endParaRPr lang="en-US" sz="800" dirty="0"/>
          </a:p>
        </p:txBody>
      </p:sp>
      <p:pic>
        <p:nvPicPr>
          <p:cNvPr id="5" name="Picture 4" descr="by-nc-sa.png"/>
          <p:cNvPicPr>
            <a:picLocks noChangeAspect="1"/>
          </p:cNvPicPr>
          <p:nvPr/>
        </p:nvPicPr>
        <p:blipFill>
          <a:blip r:embed="rId3"/>
          <a:stretch>
            <a:fillRect/>
          </a:stretch>
        </p:blipFill>
        <p:spPr>
          <a:xfrm>
            <a:off x="7772400" y="5992812"/>
            <a:ext cx="1228725" cy="428625"/>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5624695"/>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301" name="Rectangle 5"/>
          <p:cNvSpPr>
            <a:spLocks noGrp="1" noChangeArrowheads="1"/>
          </p:cNvSpPr>
          <p:nvPr>
            <p:ph type="title" idx="4294967295"/>
          </p:nvPr>
        </p:nvSpPr>
        <p:spPr>
          <a:xfrm>
            <a:off x="228600" y="266700"/>
            <a:ext cx="8513762" cy="3086100"/>
          </a:xfrm>
        </p:spPr>
        <p:txBody>
          <a:bodyPr>
            <a:normAutofit fontScale="90000"/>
          </a:bodyPr>
          <a:lstStyle/>
          <a:p>
            <a:pPr algn="l" eaLnBrk="1" hangingPunct="1"/>
            <a:r>
              <a:rPr lang="en-US" sz="3200"/>
              <a:t>To  find </a:t>
            </a:r>
            <a:r>
              <a:rPr lang="en-US" sz="3200" b="1"/>
              <a:t>E</a:t>
            </a:r>
            <a:r>
              <a:rPr lang="en-US" sz="3200"/>
              <a:t> at P from a </a:t>
            </a:r>
            <a:r>
              <a:rPr lang="en-US" sz="3200" u="sng"/>
              <a:t>negatively</a:t>
            </a:r>
            <a:r>
              <a:rPr lang="en-US" sz="3200"/>
              <a:t> charged sphere </a:t>
            </a:r>
            <a:br>
              <a:rPr lang="en-US" sz="3200"/>
            </a:br>
            <a:r>
              <a:rPr lang="en-US" sz="3200"/>
              <a:t>(radius R, volume charge density ρ),</a:t>
            </a:r>
            <a:r>
              <a:rPr lang="en-US" sz="2800"/>
              <a:t/>
            </a:r>
            <a:br>
              <a:rPr lang="en-US" sz="2800"/>
            </a:br>
            <a:r>
              <a:rPr lang="en-US" sz="2800"/>
              <a:t/>
            </a:r>
            <a:br>
              <a:rPr lang="en-US" sz="2800"/>
            </a:br>
            <a:r>
              <a:rPr lang="en-US" sz="2800"/>
              <a:t/>
            </a:r>
            <a:br>
              <a:rPr lang="en-US" sz="2800"/>
            </a:br>
            <a:r>
              <a:rPr lang="en-US" sz="2800"/>
              <a:t/>
            </a:r>
            <a:br>
              <a:rPr lang="en-US" sz="2800"/>
            </a:br>
            <a:r>
              <a:rPr lang="en-US" sz="2800"/>
              <a:t/>
            </a:r>
            <a:br>
              <a:rPr lang="en-US" sz="2800"/>
            </a:br>
            <a:endParaRPr lang="en-US" sz="3200">
              <a:solidFill>
                <a:srgbClr val="0000FF"/>
              </a:solidFill>
            </a:endParaRPr>
          </a:p>
        </p:txBody>
      </p:sp>
      <p:sp>
        <p:nvSpPr>
          <p:cNvPr id="55302" name="Oval 8"/>
          <p:cNvSpPr>
            <a:spLocks noChangeArrowheads="1"/>
          </p:cNvSpPr>
          <p:nvPr/>
        </p:nvSpPr>
        <p:spPr bwMode="auto">
          <a:xfrm>
            <a:off x="5281613" y="1974850"/>
            <a:ext cx="3206750" cy="3206750"/>
          </a:xfrm>
          <a:prstGeom prst="ellipse">
            <a:avLst/>
          </a:prstGeom>
          <a:solidFill>
            <a:srgbClr val="FF99CC">
              <a:alpha val="9019"/>
            </a:srgbClr>
          </a:solidFill>
          <a:ln w="9525">
            <a:solidFill>
              <a:schemeClr val="tx1"/>
            </a:solidFill>
            <a:round/>
            <a:headEnd/>
            <a:tailEnd/>
          </a:ln>
        </p:spPr>
        <p:txBody>
          <a:bodyPr wrap="none" anchor="ctr">
            <a:prstTxWarp prst="textNoShape">
              <a:avLst/>
            </a:prstTxWarp>
          </a:bodyPr>
          <a:lstStyle/>
          <a:p>
            <a:pPr defTabSz="457200" eaLnBrk="1" hangingPunct="1"/>
            <a:endParaRPr lang="en-US" sz="1800">
              <a:ea typeface="ＭＳ Ｐゴシック" charset="-128"/>
              <a:cs typeface="ＭＳ Ｐゴシック" charset="-128"/>
            </a:endParaRPr>
          </a:p>
        </p:txBody>
      </p:sp>
      <p:sp>
        <p:nvSpPr>
          <p:cNvPr id="55303" name="Text Box 10"/>
          <p:cNvSpPr txBox="1">
            <a:spLocks noChangeArrowheads="1"/>
          </p:cNvSpPr>
          <p:nvPr/>
        </p:nvSpPr>
        <p:spPr bwMode="auto">
          <a:xfrm>
            <a:off x="7021513" y="1447800"/>
            <a:ext cx="2122487" cy="584776"/>
          </a:xfrm>
          <a:prstGeom prst="rect">
            <a:avLst/>
          </a:prstGeom>
          <a:noFill/>
          <a:ln w="9525">
            <a:noFill/>
            <a:miter lim="800000"/>
            <a:headEnd/>
            <a:tailEnd/>
          </a:ln>
        </p:spPr>
        <p:txBody>
          <a:bodyPr wrap="square">
            <a:prstTxWarp prst="textNoShape">
              <a:avLst/>
            </a:prstTxWarp>
            <a:spAutoFit/>
          </a:bodyPr>
          <a:lstStyle/>
          <a:p>
            <a:pPr defTabSz="457200" eaLnBrk="1" hangingPunct="1"/>
            <a:r>
              <a:rPr lang="en-US" sz="3200">
                <a:ea typeface="ＭＳ Ｐゴシック" charset="-128"/>
                <a:cs typeface="ＭＳ Ｐゴシック" charset="-128"/>
              </a:rPr>
              <a:t>P=(X,Y,Z)</a:t>
            </a:r>
          </a:p>
        </p:txBody>
      </p:sp>
      <p:sp>
        <p:nvSpPr>
          <p:cNvPr id="55304" name="Oval 12"/>
          <p:cNvSpPr>
            <a:spLocks noChangeArrowheads="1"/>
          </p:cNvSpPr>
          <p:nvPr/>
        </p:nvSpPr>
        <p:spPr bwMode="auto">
          <a:xfrm>
            <a:off x="8875713" y="2170112"/>
            <a:ext cx="160337" cy="160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defTabSz="457200" eaLnBrk="1" hangingPunct="1"/>
            <a:endParaRPr lang="en-US" sz="1800">
              <a:ea typeface="ＭＳ Ｐゴシック" charset="-128"/>
              <a:cs typeface="ＭＳ Ｐゴシック" charset="-128"/>
            </a:endParaRPr>
          </a:p>
        </p:txBody>
      </p:sp>
      <p:sp>
        <p:nvSpPr>
          <p:cNvPr id="55305" name="Line 13"/>
          <p:cNvSpPr>
            <a:spLocks noChangeShapeType="1"/>
          </p:cNvSpPr>
          <p:nvPr/>
        </p:nvSpPr>
        <p:spPr bwMode="auto">
          <a:xfrm>
            <a:off x="6911975" y="3446462"/>
            <a:ext cx="731838" cy="15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55306" name="Text Box 14"/>
          <p:cNvSpPr txBox="1">
            <a:spLocks noChangeArrowheads="1"/>
          </p:cNvSpPr>
          <p:nvPr/>
        </p:nvSpPr>
        <p:spPr bwMode="auto">
          <a:xfrm>
            <a:off x="7639050" y="3241675"/>
            <a:ext cx="250825" cy="457200"/>
          </a:xfrm>
          <a:prstGeom prst="rect">
            <a:avLst/>
          </a:prstGeom>
          <a:no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x</a:t>
            </a:r>
          </a:p>
        </p:txBody>
      </p:sp>
      <p:sp>
        <p:nvSpPr>
          <p:cNvPr id="55307" name="Line 15"/>
          <p:cNvSpPr>
            <a:spLocks noChangeShapeType="1"/>
          </p:cNvSpPr>
          <p:nvPr/>
        </p:nvSpPr>
        <p:spPr bwMode="auto">
          <a:xfrm flipV="1">
            <a:off x="6899275" y="2932112"/>
            <a:ext cx="592138" cy="487363"/>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55308" name="Text Box 16"/>
          <p:cNvSpPr txBox="1">
            <a:spLocks noChangeArrowheads="1"/>
          </p:cNvSpPr>
          <p:nvPr/>
        </p:nvSpPr>
        <p:spPr bwMode="auto">
          <a:xfrm>
            <a:off x="7137400" y="2597150"/>
            <a:ext cx="250825" cy="457200"/>
          </a:xfrm>
          <a:prstGeom prst="rect">
            <a:avLst/>
          </a:prstGeom>
          <a:no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y</a:t>
            </a:r>
          </a:p>
        </p:txBody>
      </p:sp>
      <p:sp>
        <p:nvSpPr>
          <p:cNvPr id="55309" name="Line 17"/>
          <p:cNvSpPr>
            <a:spLocks noChangeShapeType="1"/>
          </p:cNvSpPr>
          <p:nvPr/>
        </p:nvSpPr>
        <p:spPr bwMode="auto">
          <a:xfrm rot="-5400000">
            <a:off x="6481763" y="3084512"/>
            <a:ext cx="731838" cy="1587"/>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55310" name="Text Box 18"/>
          <p:cNvSpPr txBox="1">
            <a:spLocks noChangeArrowheads="1"/>
          </p:cNvSpPr>
          <p:nvPr/>
        </p:nvSpPr>
        <p:spPr bwMode="auto">
          <a:xfrm>
            <a:off x="6751638" y="2298700"/>
            <a:ext cx="250825" cy="457200"/>
          </a:xfrm>
          <a:prstGeom prst="rect">
            <a:avLst/>
          </a:prstGeom>
          <a:no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z</a:t>
            </a:r>
          </a:p>
        </p:txBody>
      </p:sp>
      <p:sp>
        <p:nvSpPr>
          <p:cNvPr id="55311" name="AutoShape 19"/>
          <p:cNvSpPr>
            <a:spLocks noChangeArrowheads="1"/>
          </p:cNvSpPr>
          <p:nvPr/>
        </p:nvSpPr>
        <p:spPr bwMode="auto">
          <a:xfrm>
            <a:off x="5884863" y="2667000"/>
            <a:ext cx="295275" cy="295275"/>
          </a:xfrm>
          <a:prstGeom prst="cube">
            <a:avLst>
              <a:gd name="adj" fmla="val 25000"/>
            </a:avLst>
          </a:prstGeom>
          <a:solidFill>
            <a:srgbClr val="FF00FF"/>
          </a:solidFill>
          <a:ln w="9525">
            <a:solidFill>
              <a:schemeClr val="tx1"/>
            </a:solidFill>
            <a:miter lim="800000"/>
            <a:headEnd/>
            <a:tailEnd/>
          </a:ln>
        </p:spPr>
        <p:txBody>
          <a:bodyPr wrap="none" anchor="ctr">
            <a:prstTxWarp prst="textNoShape">
              <a:avLst/>
            </a:prstTxWarp>
          </a:bodyPr>
          <a:lstStyle/>
          <a:p>
            <a:pPr defTabSz="457200" eaLnBrk="1" hangingPunct="1"/>
            <a:endParaRPr lang="en-US" sz="1800">
              <a:ea typeface="ＭＳ Ｐゴシック" charset="-128"/>
              <a:cs typeface="ＭＳ Ｐゴシック" charset="-128"/>
            </a:endParaRPr>
          </a:p>
        </p:txBody>
      </p:sp>
      <p:sp>
        <p:nvSpPr>
          <p:cNvPr id="55312" name="Text Box 20"/>
          <p:cNvSpPr txBox="1">
            <a:spLocks noChangeArrowheads="1"/>
          </p:cNvSpPr>
          <p:nvPr/>
        </p:nvSpPr>
        <p:spPr bwMode="auto">
          <a:xfrm>
            <a:off x="5256213" y="2057400"/>
            <a:ext cx="1290637" cy="579438"/>
          </a:xfrm>
          <a:prstGeom prst="rect">
            <a:avLst/>
          </a:prstGeom>
          <a:noFill/>
          <a:ln w="9525">
            <a:noFill/>
            <a:miter lim="800000"/>
            <a:headEnd/>
            <a:tailEnd/>
          </a:ln>
        </p:spPr>
        <p:txBody>
          <a:bodyPr wrap="none">
            <a:prstTxWarp prst="textNoShape">
              <a:avLst/>
            </a:prstTxWarp>
            <a:spAutoFit/>
          </a:bodyPr>
          <a:lstStyle/>
          <a:p>
            <a:pPr defTabSz="457200" eaLnBrk="1" hangingPunct="1"/>
            <a:r>
              <a:rPr lang="en-US" sz="3200">
                <a:ea typeface="ＭＳ Ｐゴシック" charset="-128"/>
                <a:cs typeface="ＭＳ Ｐゴシック" charset="-128"/>
              </a:rPr>
              <a:t>(x,y,z)</a:t>
            </a:r>
          </a:p>
        </p:txBody>
      </p:sp>
      <p:sp>
        <p:nvSpPr>
          <p:cNvPr id="55313" name="Line 21"/>
          <p:cNvSpPr>
            <a:spLocks noChangeShapeType="1"/>
          </p:cNvSpPr>
          <p:nvPr/>
        </p:nvSpPr>
        <p:spPr bwMode="auto">
          <a:xfrm flipH="1">
            <a:off x="5307013" y="3462337"/>
            <a:ext cx="1527175" cy="158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5314" name="Text Box 11"/>
          <p:cNvSpPr txBox="1">
            <a:spLocks noChangeArrowheads="1"/>
          </p:cNvSpPr>
          <p:nvPr/>
        </p:nvSpPr>
        <p:spPr bwMode="auto">
          <a:xfrm>
            <a:off x="5589588" y="3281362"/>
            <a:ext cx="354012" cy="457200"/>
          </a:xfrm>
          <a:prstGeom prst="rect">
            <a:avLst/>
          </a:prstGeom>
          <a:solidFill>
            <a:schemeClr val="bg1"/>
          </a:solid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R</a:t>
            </a:r>
          </a:p>
        </p:txBody>
      </p:sp>
      <p:sp>
        <p:nvSpPr>
          <p:cNvPr id="55320" name="Line 25"/>
          <p:cNvSpPr>
            <a:spLocks noChangeShapeType="1"/>
          </p:cNvSpPr>
          <p:nvPr/>
        </p:nvSpPr>
        <p:spPr bwMode="auto">
          <a:xfrm flipV="1">
            <a:off x="6176963" y="2330450"/>
            <a:ext cx="2508250" cy="539750"/>
          </a:xfrm>
          <a:prstGeom prst="line">
            <a:avLst/>
          </a:prstGeom>
          <a:noFill/>
          <a:ln w="50800">
            <a:solidFill>
              <a:srgbClr val="3366FF"/>
            </a:solidFill>
            <a:round/>
            <a:headEnd type="none" w="lg" len="lg"/>
            <a:tailEnd type="triangle" w="lg" len="lg"/>
          </a:ln>
        </p:spPr>
        <p:txBody>
          <a:bodyPr wrap="none" anchor="ctr">
            <a:prstTxWarp prst="textNoShape">
              <a:avLst/>
            </a:prstTxWarp>
          </a:bodyPr>
          <a:lstStyle/>
          <a:p>
            <a:endParaRPr lang="en-US"/>
          </a:p>
        </p:txBody>
      </p:sp>
      <p:sp>
        <p:nvSpPr>
          <p:cNvPr id="28"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R10</a:t>
            </a:r>
          </a:p>
        </p:txBody>
      </p:sp>
      <p:pic>
        <p:nvPicPr>
          <p:cNvPr id="20" name="Picture 19"/>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262813" y="1922814"/>
            <a:ext cx="381000" cy="674336"/>
          </a:xfrm>
          <a:prstGeom prst="rect">
            <a:avLst/>
          </a:prstGeom>
        </p:spPr>
      </p:pic>
      <p:grpSp>
        <p:nvGrpSpPr>
          <p:cNvPr id="21" name="Group 20"/>
          <p:cNvGrpSpPr/>
          <p:nvPr/>
        </p:nvGrpSpPr>
        <p:grpSpPr>
          <a:xfrm>
            <a:off x="332944" y="1447800"/>
            <a:ext cx="3800475" cy="990600"/>
            <a:chOff x="3787775" y="5562600"/>
            <a:chExt cx="3800475" cy="990600"/>
          </a:xfrm>
        </p:grpSpPr>
        <p:graphicFrame>
          <p:nvGraphicFramePr>
            <p:cNvPr id="22" name="Object 21"/>
            <p:cNvGraphicFramePr>
              <a:graphicFrameLocks noChangeAspect="1"/>
            </p:cNvGraphicFramePr>
            <p:nvPr/>
          </p:nvGraphicFramePr>
          <p:xfrm>
            <a:off x="3787775" y="5562600"/>
            <a:ext cx="3800475" cy="990600"/>
          </p:xfrm>
          <a:graphic>
            <a:graphicData uri="http://schemas.openxmlformats.org/presentationml/2006/ole">
              <p:oleObj spid="_x0000_s2069" name="Equation" r:id="rId5" imgW="1511300" imgH="393700" progId="Equation.3">
                <p:embed/>
              </p:oleObj>
            </a:graphicData>
          </a:graphic>
        </p:graphicFrame>
        <p:pic>
          <p:nvPicPr>
            <p:cNvPr id="23" name="Picture 22"/>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096000" y="5627688"/>
              <a:ext cx="316706" cy="392112"/>
            </a:xfrm>
            <a:prstGeom prst="rect">
              <a:avLst/>
            </a:prstGeom>
          </p:spPr>
        </p:pic>
        <p:pic>
          <p:nvPicPr>
            <p:cNvPr id="24" name="Picture 23"/>
            <p:cNvPicPr/>
            <p:nvPr/>
          </p:nvPicPr>
          <p:blipFill>
            <a:blip r:embed="rId7">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130925" y="6169024"/>
              <a:ext cx="281781" cy="281781"/>
            </a:xfrm>
            <a:prstGeom prst="rect">
              <a:avLst/>
            </a:prstGeom>
          </p:spPr>
        </p:pic>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74098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1" name="TextBox 33"/>
          <p:cNvSpPr txBox="1">
            <a:spLocks noChangeArrowheads="1"/>
          </p:cNvSpPr>
          <p:nvPr/>
        </p:nvSpPr>
        <p:spPr bwMode="auto">
          <a:xfrm>
            <a:off x="228600" y="2819400"/>
            <a:ext cx="7596951" cy="3046988"/>
          </a:xfrm>
          <a:prstGeom prst="rect">
            <a:avLst/>
          </a:prstGeom>
          <a:noFill/>
          <a:ln w="9525">
            <a:noFill/>
            <a:miter lim="800000"/>
            <a:headEnd/>
            <a:tailEnd/>
          </a:ln>
        </p:spPr>
        <p:txBody>
          <a:bodyPr wrap="none">
            <a:prstTxWarp prst="textNoShape">
              <a:avLst/>
            </a:prstTxWarp>
            <a:spAutoFit/>
          </a:bodyPr>
          <a:lstStyle/>
          <a:p>
            <a:pPr marL="514350" indent="-514350">
              <a:buFontTx/>
              <a:buAutoNum type="alphaUcParenR"/>
            </a:pPr>
            <a:r>
              <a:rPr lang="en-US" sz="3200"/>
              <a:t>x-x’</a:t>
            </a:r>
          </a:p>
          <a:p>
            <a:pPr marL="514350" indent="-514350">
              <a:buFontTx/>
              <a:buAutoNum type="alphaUcParenR"/>
            </a:pPr>
            <a:r>
              <a:rPr lang="en-US" sz="3200"/>
              <a:t>(x-x’)/R</a:t>
            </a:r>
          </a:p>
          <a:p>
            <a:pPr marL="514350" indent="-514350">
              <a:buFontTx/>
              <a:buAutoNum type="alphaUcParenR"/>
            </a:pPr>
            <a:r>
              <a:rPr lang="en-US" sz="3200"/>
              <a:t>(x-R cos </a:t>
            </a:r>
            <a:r>
              <a:rPr lang="en-US" sz="3200">
                <a:latin typeface="Lucida Grande" charset="0"/>
                <a:ea typeface="Lucida Grande" charset="0"/>
                <a:cs typeface="Lucida Grande" charset="0"/>
              </a:rPr>
              <a:t>ϕ</a:t>
            </a:r>
            <a:r>
              <a:rPr lang="en-US" sz="3200"/>
              <a:t>’)</a:t>
            </a:r>
          </a:p>
          <a:p>
            <a:pPr marL="514350" indent="-514350">
              <a:buFontTx/>
              <a:buAutoNum type="alphaUcParenR"/>
            </a:pPr>
            <a:r>
              <a:rPr lang="en-US" sz="3200"/>
              <a:t>(x – x’)/Sqrt[(x-x’)</a:t>
            </a:r>
            <a:r>
              <a:rPr lang="en-US" sz="3200" baseline="30000"/>
              <a:t>2</a:t>
            </a:r>
            <a:r>
              <a:rPr lang="en-US" sz="3200"/>
              <a:t>+(y-y’)</a:t>
            </a:r>
            <a:r>
              <a:rPr lang="en-US" sz="3200" baseline="30000"/>
              <a:t>2</a:t>
            </a:r>
            <a:r>
              <a:rPr lang="en-US" sz="3200"/>
              <a:t>+(z-z’)</a:t>
            </a:r>
            <a:r>
              <a:rPr lang="en-US" sz="3200" baseline="30000"/>
              <a:t>2</a:t>
            </a:r>
            <a:r>
              <a:rPr lang="en-US" sz="3200"/>
              <a:t>]</a:t>
            </a:r>
          </a:p>
          <a:p>
            <a:pPr marL="514350" indent="-514350">
              <a:buFontTx/>
              <a:buAutoNum type="alphaUcParenR"/>
            </a:pPr>
            <a:r>
              <a:rPr lang="en-US" sz="3200"/>
              <a:t>More than one of the above is correct!</a:t>
            </a:r>
          </a:p>
          <a:p>
            <a:pPr marL="514350" indent="-514350">
              <a:buFontTx/>
              <a:buAutoNum type="alphaUcParenR"/>
            </a:pPr>
            <a:endParaRPr lang="en-US" sz="3200"/>
          </a:p>
        </p:txBody>
      </p:sp>
      <p:sp>
        <p:nvSpPr>
          <p:cNvPr id="27652" name="Rectangle 2"/>
          <p:cNvSpPr>
            <a:spLocks noGrp="1" noChangeArrowheads="1"/>
          </p:cNvSpPr>
          <p:nvPr>
            <p:ph type="title"/>
          </p:nvPr>
        </p:nvSpPr>
        <p:spPr>
          <a:xfrm>
            <a:off x="57150" y="136525"/>
            <a:ext cx="9086849" cy="1539875"/>
          </a:xfrm>
        </p:spPr>
        <p:txBody>
          <a:bodyPr>
            <a:normAutofit fontScale="90000"/>
          </a:bodyPr>
          <a:lstStyle/>
          <a:p>
            <a:pPr algn="l" eaLnBrk="1" hangingPunct="1"/>
            <a:r>
              <a:rPr lang="en-US" sz="3600" dirty="0">
                <a:cs typeface="ヒラギノ角ゴ Pro W3" charset="-128"/>
              </a:rPr>
              <a:t>To  find E at </a:t>
            </a:r>
            <a:r>
              <a:rPr lang="en-US" sz="3600" dirty="0" err="1">
                <a:cs typeface="ヒラギノ角ゴ Pro W3" charset="-128"/>
              </a:rPr>
              <a:t>P</a:t>
            </a:r>
            <a:r>
              <a:rPr lang="en-US" sz="3600" dirty="0">
                <a:cs typeface="ヒラギノ角ゴ Pro W3" charset="-128"/>
              </a:rPr>
              <a:t> from a thin ring (radius </a:t>
            </a:r>
            <a:r>
              <a:rPr lang="en-US" sz="3600" dirty="0" err="1">
                <a:cs typeface="ヒラギノ角ゴ Pro W3" charset="-128"/>
              </a:rPr>
              <a:t>R</a:t>
            </a:r>
            <a:r>
              <a:rPr lang="en-US" sz="3600" dirty="0">
                <a:cs typeface="ヒラギノ角ゴ Pro W3" charset="-128"/>
              </a:rPr>
              <a:t>, charge density </a:t>
            </a:r>
            <a:r>
              <a:rPr lang="en-US" sz="3600" dirty="0" err="1">
                <a:cs typeface="ヒラギノ角ゴ Pro W3" charset="-128"/>
              </a:rPr>
              <a:t>λ</a:t>
            </a:r>
            <a:r>
              <a:rPr lang="en-US" sz="3600" dirty="0">
                <a:cs typeface="ヒラギノ角ゴ Pro W3" charset="-128"/>
              </a:rPr>
              <a:t>), </a:t>
            </a:r>
            <a:r>
              <a:rPr lang="en-US" sz="3600" dirty="0">
                <a:solidFill>
                  <a:srgbClr val="0000FF"/>
                </a:solidFill>
                <a:cs typeface="ヒラギノ角ゴ Pro W3" charset="-128"/>
              </a:rPr>
              <a:t>w</a:t>
            </a:r>
            <a:r>
              <a:rPr lang="en-US" sz="3600" dirty="0" smtClean="0">
                <a:solidFill>
                  <a:srgbClr val="0000FF"/>
                </a:solidFill>
                <a:cs typeface="ヒラギノ角ゴ Pro W3" charset="-128"/>
              </a:rPr>
              <a:t>hich is the correct formula for the            x-component of       ?</a:t>
            </a:r>
            <a:endParaRPr lang="en-US" dirty="0" smtClean="0">
              <a:solidFill>
                <a:srgbClr val="0000FF"/>
              </a:solidFill>
              <a:cs typeface="ヒラギノ角ゴ Pro W3" charset="-128"/>
            </a:endParaRPr>
          </a:p>
        </p:txBody>
      </p:sp>
      <p:sp>
        <p:nvSpPr>
          <p:cNvPr id="27653" name="Oval 9"/>
          <p:cNvSpPr>
            <a:spLocks noChangeArrowheads="1"/>
          </p:cNvSpPr>
          <p:nvPr/>
        </p:nvSpPr>
        <p:spPr bwMode="auto">
          <a:xfrm>
            <a:off x="4089400" y="3160713"/>
            <a:ext cx="4978400" cy="1200150"/>
          </a:xfrm>
          <a:prstGeom prst="ellipse">
            <a:avLst/>
          </a:prstGeom>
          <a:noFill/>
          <a:ln w="47625">
            <a:solidFill>
              <a:schemeClr val="tx1"/>
            </a:solidFill>
            <a:round/>
            <a:headEnd/>
            <a:tailEnd/>
          </a:ln>
        </p:spPr>
        <p:txBody>
          <a:bodyPr wrap="none" anchor="ctr">
            <a:prstTxWarp prst="textNoShape">
              <a:avLst/>
            </a:prstTxWarp>
          </a:bodyPr>
          <a:lstStyle/>
          <a:p>
            <a:endParaRPr lang="en-US"/>
          </a:p>
        </p:txBody>
      </p:sp>
      <p:sp>
        <p:nvSpPr>
          <p:cNvPr id="27654" name="Line 10"/>
          <p:cNvSpPr>
            <a:spLocks noChangeShapeType="1"/>
          </p:cNvSpPr>
          <p:nvPr/>
        </p:nvSpPr>
        <p:spPr bwMode="auto">
          <a:xfrm flipV="1">
            <a:off x="6581775" y="2241550"/>
            <a:ext cx="0" cy="147478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7655" name="Text Box 13"/>
          <p:cNvSpPr txBox="1">
            <a:spLocks noChangeArrowheads="1"/>
          </p:cNvSpPr>
          <p:nvPr/>
        </p:nvSpPr>
        <p:spPr bwMode="auto">
          <a:xfrm>
            <a:off x="3505200" y="2286000"/>
            <a:ext cx="1984375" cy="646113"/>
          </a:xfrm>
          <a:prstGeom prst="rect">
            <a:avLst/>
          </a:prstGeom>
          <a:noFill/>
          <a:ln w="9525">
            <a:noFill/>
            <a:miter lim="800000"/>
            <a:headEnd/>
            <a:tailEnd/>
          </a:ln>
        </p:spPr>
        <p:txBody>
          <a:bodyPr wrap="none">
            <a:prstTxWarp prst="textNoShape">
              <a:avLst/>
            </a:prstTxWarp>
            <a:spAutoFit/>
          </a:bodyPr>
          <a:lstStyle/>
          <a:p>
            <a:r>
              <a:rPr lang="en-US" sz="3600"/>
              <a:t>P=(x,y,z)</a:t>
            </a:r>
          </a:p>
        </p:txBody>
      </p:sp>
      <p:sp>
        <p:nvSpPr>
          <p:cNvPr id="27656" name="Line 17"/>
          <p:cNvSpPr>
            <a:spLocks noChangeShapeType="1"/>
          </p:cNvSpPr>
          <p:nvPr/>
        </p:nvSpPr>
        <p:spPr bwMode="auto">
          <a:xfrm flipH="1">
            <a:off x="4181475" y="3736975"/>
            <a:ext cx="2366963" cy="30163"/>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7657" name="Text Box 14"/>
          <p:cNvSpPr txBox="1">
            <a:spLocks noChangeArrowheads="1"/>
          </p:cNvSpPr>
          <p:nvPr/>
        </p:nvSpPr>
        <p:spPr bwMode="auto">
          <a:xfrm>
            <a:off x="4943475" y="3532188"/>
            <a:ext cx="354013" cy="457200"/>
          </a:xfrm>
          <a:prstGeom prst="rect">
            <a:avLst/>
          </a:prstGeom>
          <a:solidFill>
            <a:schemeClr val="bg1"/>
          </a:solidFill>
          <a:ln w="9525">
            <a:noFill/>
            <a:miter lim="800000"/>
            <a:headEnd/>
            <a:tailEnd/>
          </a:ln>
        </p:spPr>
        <p:txBody>
          <a:bodyPr>
            <a:prstTxWarp prst="textNoShape">
              <a:avLst/>
            </a:prstTxWarp>
            <a:spAutoFit/>
          </a:bodyPr>
          <a:lstStyle/>
          <a:p>
            <a:r>
              <a:rPr lang="en-US"/>
              <a:t>R</a:t>
            </a:r>
          </a:p>
        </p:txBody>
      </p:sp>
      <p:sp>
        <p:nvSpPr>
          <p:cNvPr id="27658" name="Oval 18"/>
          <p:cNvSpPr>
            <a:spLocks noChangeArrowheads="1"/>
          </p:cNvSpPr>
          <p:nvPr/>
        </p:nvSpPr>
        <p:spPr bwMode="auto">
          <a:xfrm>
            <a:off x="4503738" y="2182813"/>
            <a:ext cx="115887" cy="11588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7659" name="Line 23"/>
          <p:cNvSpPr>
            <a:spLocks noChangeShapeType="1"/>
          </p:cNvSpPr>
          <p:nvPr/>
        </p:nvSpPr>
        <p:spPr bwMode="auto">
          <a:xfrm>
            <a:off x="6619875" y="3714750"/>
            <a:ext cx="187325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27660" name="Text Box 24"/>
          <p:cNvSpPr txBox="1">
            <a:spLocks noChangeArrowheads="1"/>
          </p:cNvSpPr>
          <p:nvPr/>
        </p:nvSpPr>
        <p:spPr bwMode="auto">
          <a:xfrm>
            <a:off x="8475663" y="3459163"/>
            <a:ext cx="250825" cy="457200"/>
          </a:xfrm>
          <a:prstGeom prst="rect">
            <a:avLst/>
          </a:prstGeom>
          <a:noFill/>
          <a:ln w="9525">
            <a:noFill/>
            <a:miter lim="800000"/>
            <a:headEnd/>
            <a:tailEnd/>
          </a:ln>
        </p:spPr>
        <p:txBody>
          <a:bodyPr>
            <a:prstTxWarp prst="textNoShape">
              <a:avLst/>
            </a:prstTxWarp>
            <a:spAutoFit/>
          </a:bodyPr>
          <a:lstStyle/>
          <a:p>
            <a:r>
              <a:rPr lang="en-US"/>
              <a:t>x</a:t>
            </a:r>
          </a:p>
        </p:txBody>
      </p:sp>
      <p:sp>
        <p:nvSpPr>
          <p:cNvPr id="27661" name="Line 25"/>
          <p:cNvSpPr>
            <a:spLocks noChangeShapeType="1"/>
          </p:cNvSpPr>
          <p:nvPr/>
        </p:nvSpPr>
        <p:spPr bwMode="auto">
          <a:xfrm flipV="1">
            <a:off x="6594475" y="3175000"/>
            <a:ext cx="592138" cy="487363"/>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27662" name="Text Box 26"/>
          <p:cNvSpPr txBox="1">
            <a:spLocks noChangeArrowheads="1"/>
          </p:cNvSpPr>
          <p:nvPr/>
        </p:nvSpPr>
        <p:spPr bwMode="auto">
          <a:xfrm>
            <a:off x="6640513" y="3086100"/>
            <a:ext cx="250825" cy="457200"/>
          </a:xfrm>
          <a:prstGeom prst="rect">
            <a:avLst/>
          </a:prstGeom>
          <a:noFill/>
          <a:ln w="9525">
            <a:noFill/>
            <a:miter lim="800000"/>
            <a:headEnd/>
            <a:tailEnd/>
          </a:ln>
        </p:spPr>
        <p:txBody>
          <a:bodyPr>
            <a:prstTxWarp prst="textNoShape">
              <a:avLst/>
            </a:prstTxWarp>
            <a:spAutoFit/>
          </a:bodyPr>
          <a:lstStyle/>
          <a:p>
            <a:r>
              <a:rPr lang="en-US"/>
              <a:t>y</a:t>
            </a:r>
          </a:p>
        </p:txBody>
      </p:sp>
      <p:sp>
        <p:nvSpPr>
          <p:cNvPr id="27663" name="Text Box 27"/>
          <p:cNvSpPr txBox="1">
            <a:spLocks noChangeArrowheads="1"/>
          </p:cNvSpPr>
          <p:nvPr/>
        </p:nvSpPr>
        <p:spPr bwMode="auto">
          <a:xfrm>
            <a:off x="7632700" y="3201988"/>
            <a:ext cx="657225" cy="641350"/>
          </a:xfrm>
          <a:prstGeom prst="rect">
            <a:avLst/>
          </a:prstGeom>
          <a:noFill/>
          <a:ln w="9525">
            <a:noFill/>
            <a:miter lim="800000"/>
            <a:headEnd/>
            <a:tailEnd/>
          </a:ln>
        </p:spPr>
        <p:txBody>
          <a:bodyPr>
            <a:prstTxWarp prst="textNoShape">
              <a:avLst/>
            </a:prstTxWarp>
            <a:spAutoFit/>
          </a:bodyPr>
          <a:lstStyle/>
          <a:p>
            <a:r>
              <a:rPr lang="en-US" sz="3600"/>
              <a:t>dl'</a:t>
            </a:r>
          </a:p>
        </p:txBody>
      </p:sp>
      <p:sp>
        <p:nvSpPr>
          <p:cNvPr id="27664" name="Line 42"/>
          <p:cNvSpPr>
            <a:spLocks noChangeShapeType="1"/>
          </p:cNvSpPr>
          <p:nvPr/>
        </p:nvSpPr>
        <p:spPr bwMode="auto">
          <a:xfrm flipH="1" flipV="1">
            <a:off x="7720013" y="3227388"/>
            <a:ext cx="273050" cy="34925"/>
          </a:xfrm>
          <a:prstGeom prst="line">
            <a:avLst/>
          </a:prstGeom>
          <a:noFill/>
          <a:ln w="76200">
            <a:solidFill>
              <a:schemeClr val="bg2"/>
            </a:solidFill>
            <a:round/>
            <a:headEnd/>
            <a:tailEnd/>
          </a:ln>
        </p:spPr>
        <p:txBody>
          <a:bodyPr wrap="none" anchor="ctr">
            <a:prstTxWarp prst="textNoShape">
              <a:avLst/>
            </a:prstTxWarp>
          </a:bodyPr>
          <a:lstStyle/>
          <a:p>
            <a:endParaRPr lang="en-US"/>
          </a:p>
        </p:txBody>
      </p:sp>
      <p:grpSp>
        <p:nvGrpSpPr>
          <p:cNvPr id="27665" name="Group 37"/>
          <p:cNvGrpSpPr>
            <a:grpSpLocks/>
          </p:cNvGrpSpPr>
          <p:nvPr/>
        </p:nvGrpSpPr>
        <p:grpSpPr bwMode="auto">
          <a:xfrm>
            <a:off x="7562850" y="3189288"/>
            <a:ext cx="423863" cy="85725"/>
            <a:chOff x="4446" y="2233"/>
            <a:chExt cx="267" cy="54"/>
          </a:xfrm>
        </p:grpSpPr>
        <p:sp>
          <p:nvSpPr>
            <p:cNvPr id="27668" name="Rectangle 21"/>
            <p:cNvSpPr>
              <a:spLocks noChangeArrowheads="1"/>
            </p:cNvSpPr>
            <p:nvPr/>
          </p:nvSpPr>
          <p:spPr bwMode="auto">
            <a:xfrm rot="-5016996">
              <a:off x="4583" y="2156"/>
              <a:ext cx="46" cy="215"/>
            </a:xfrm>
            <a:prstGeom prst="rect">
              <a:avLst/>
            </a:prstGeom>
            <a:solidFill>
              <a:srgbClr val="FF00FF"/>
            </a:solidFill>
            <a:ln w="9525">
              <a:solidFill>
                <a:schemeClr val="tx1"/>
              </a:solidFill>
              <a:miter lim="800000"/>
              <a:headEnd/>
              <a:tailEnd/>
            </a:ln>
          </p:spPr>
          <p:txBody>
            <a:bodyPr wrap="none" anchor="ctr">
              <a:prstTxWarp prst="textNoShape">
                <a:avLst/>
              </a:prstTxWarp>
            </a:bodyPr>
            <a:lstStyle/>
            <a:p>
              <a:endParaRPr lang="en-US"/>
            </a:p>
          </p:txBody>
        </p:sp>
        <p:sp>
          <p:nvSpPr>
            <p:cNvPr id="27669" name="Line 34"/>
            <p:cNvSpPr>
              <a:spLocks noChangeShapeType="1"/>
            </p:cNvSpPr>
            <p:nvPr/>
          </p:nvSpPr>
          <p:spPr bwMode="auto">
            <a:xfrm flipH="1" flipV="1">
              <a:off x="4446" y="2233"/>
              <a:ext cx="106" cy="16"/>
            </a:xfrm>
            <a:prstGeom prst="line">
              <a:avLst/>
            </a:prstGeom>
            <a:noFill/>
            <a:ln w="50800">
              <a:solidFill>
                <a:srgbClr val="FF00FF"/>
              </a:solidFill>
              <a:round/>
              <a:headEnd/>
              <a:tailEnd type="triangle" w="med" len="med"/>
            </a:ln>
          </p:spPr>
          <p:txBody>
            <a:bodyPr wrap="none" anchor="ctr">
              <a:prstTxWarp prst="textNoShape">
                <a:avLst/>
              </a:prstTxWarp>
            </a:bodyPr>
            <a:lstStyle/>
            <a:p>
              <a:endParaRPr lang="en-US"/>
            </a:p>
          </p:txBody>
        </p:sp>
      </p:grpSp>
      <p:graphicFrame>
        <p:nvGraphicFramePr>
          <p:cNvPr id="27650" name="Object 1025"/>
          <p:cNvGraphicFramePr>
            <a:graphicFrameLocks noChangeAspect="1"/>
          </p:cNvGraphicFramePr>
          <p:nvPr/>
        </p:nvGraphicFramePr>
        <p:xfrm>
          <a:off x="2827040" y="1048527"/>
          <a:ext cx="474663" cy="595313"/>
        </p:xfrm>
        <a:graphic>
          <a:graphicData uri="http://schemas.openxmlformats.org/presentationml/2006/ole">
            <p:oleObj spid="_x0000_s3093" name="Equation" r:id="rId4" imgW="152400" imgH="190500" progId="Equation.3">
              <p:embed/>
            </p:oleObj>
          </a:graphicData>
        </a:graphic>
      </p:graphicFrame>
      <p:sp>
        <p:nvSpPr>
          <p:cNvPr id="27667" name="Line 30"/>
          <p:cNvSpPr>
            <a:spLocks noChangeShapeType="1"/>
          </p:cNvSpPr>
          <p:nvPr/>
        </p:nvSpPr>
        <p:spPr bwMode="auto">
          <a:xfrm flipH="1" flipV="1">
            <a:off x="4619625" y="2241550"/>
            <a:ext cx="3203575" cy="904875"/>
          </a:xfrm>
          <a:prstGeom prst="line">
            <a:avLst/>
          </a:prstGeom>
          <a:noFill/>
          <a:ln w="50800">
            <a:solidFill>
              <a:srgbClr val="FF00FF"/>
            </a:solidFill>
            <a:round/>
            <a:headEnd/>
            <a:tailEnd type="triangle" w="med" len="med"/>
          </a:ln>
        </p:spPr>
        <p:txBody>
          <a:bodyPr wrap="none" anchor="ctr">
            <a:prstTxWarp prst="textNoShape">
              <a:avLst/>
            </a:prstTxWarp>
          </a:bodyPr>
          <a:lstStyle/>
          <a:p>
            <a:endParaRPr lang="en-US"/>
          </a:p>
        </p:txBody>
      </p:sp>
      <p:sp>
        <p:nvSpPr>
          <p:cNvPr id="21"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R11</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8838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304801" y="-23813"/>
            <a:ext cx="8915399" cy="3300413"/>
          </a:xfrm>
        </p:spPr>
        <p:txBody>
          <a:bodyPr/>
          <a:lstStyle/>
          <a:p>
            <a:pPr marL="0" indent="0">
              <a:buFontTx/>
              <a:buNone/>
            </a:pPr>
            <a:r>
              <a:rPr lang="en-US" sz="2800">
                <a:cs typeface="ヒラギノ角ゴ Pro W3" charset="-128"/>
              </a:rPr>
              <a:t>A positive point charge +q is placed outside a closed cylindrical surface as shown.  </a:t>
            </a:r>
            <a:br>
              <a:rPr lang="en-US" sz="2800">
                <a:cs typeface="ヒラギノ角ゴ Pro W3" charset="-128"/>
              </a:rPr>
            </a:br>
            <a:r>
              <a:rPr lang="en-US" sz="2800">
                <a:cs typeface="ヒラギノ角ゴ Pro W3" charset="-128"/>
              </a:rPr>
              <a:t>The closed surface consists of the flat end caps (labeled A and B) and the curved side surface (C). </a:t>
            </a:r>
            <a:r>
              <a:rPr lang="en-US" sz="2800">
                <a:solidFill>
                  <a:srgbClr val="0000FF"/>
                </a:solidFill>
                <a:cs typeface="ヒラギノ角ゴ Pro W3" charset="-128"/>
              </a:rPr>
              <a:t>What is the sign of the electric flux through surface C? </a:t>
            </a:r>
            <a:endParaRPr lang="en-US" sz="2400">
              <a:cs typeface="ヒラギノ角ゴ Pro W3" charset="-128"/>
            </a:endParaRPr>
          </a:p>
          <a:p>
            <a:pPr marL="0" indent="0">
              <a:buFontTx/>
              <a:buNone/>
            </a:pPr>
            <a:r>
              <a:rPr lang="en-US" sz="2800">
                <a:cs typeface="ヒラギノ角ゴ Pro W3" charset="-128"/>
              </a:rPr>
              <a:t>(A) positive 	(B) negative	(C) zero	</a:t>
            </a:r>
          </a:p>
          <a:p>
            <a:pPr marL="0" indent="0">
              <a:buFontTx/>
              <a:buNone/>
            </a:pPr>
            <a:r>
              <a:rPr lang="en-US" sz="2800">
                <a:cs typeface="ヒラギノ角ゴ Pro W3" charset="-128"/>
              </a:rPr>
              <a:t>(D) To be sure, this requires calculating!</a:t>
            </a:r>
          </a:p>
        </p:txBody>
      </p:sp>
      <p:sp>
        <p:nvSpPr>
          <p:cNvPr id="31747" name="AutoShape 3"/>
          <p:cNvSpPr>
            <a:spLocks noChangeArrowheads="1"/>
          </p:cNvSpPr>
          <p:nvPr/>
        </p:nvSpPr>
        <p:spPr bwMode="auto">
          <a:xfrm rot="-5400000">
            <a:off x="2568575" y="3708400"/>
            <a:ext cx="1625600" cy="787400"/>
          </a:xfrm>
          <a:prstGeom prst="flowChartMagneticDrum">
            <a:avLst/>
          </a:prstGeom>
          <a:solidFill>
            <a:schemeClr val="accent1"/>
          </a:solidFill>
          <a:ln w="9525">
            <a:solidFill>
              <a:schemeClr val="tx1"/>
            </a:solidFill>
            <a:round/>
            <a:headEnd/>
            <a:tailEnd/>
          </a:ln>
        </p:spPr>
        <p:txBody>
          <a:bodyPr wrap="none" anchor="ctr">
            <a:prstTxWarp prst="textNoShape">
              <a:avLst/>
            </a:prstTxWarp>
          </a:bodyPr>
          <a:lstStyle/>
          <a:p>
            <a:pPr algn="ctr"/>
            <a:endParaRPr lang="en-US"/>
          </a:p>
        </p:txBody>
      </p:sp>
      <p:sp>
        <p:nvSpPr>
          <p:cNvPr id="31748" name="Rectangle 4"/>
          <p:cNvSpPr>
            <a:spLocks noChangeArrowheads="1"/>
          </p:cNvSpPr>
          <p:nvPr/>
        </p:nvSpPr>
        <p:spPr bwMode="auto">
          <a:xfrm>
            <a:off x="7361237" y="3124200"/>
            <a:ext cx="768350" cy="13716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31749" name="Oval 5"/>
          <p:cNvSpPr>
            <a:spLocks noChangeArrowheads="1"/>
          </p:cNvSpPr>
          <p:nvPr/>
        </p:nvSpPr>
        <p:spPr bwMode="auto">
          <a:xfrm>
            <a:off x="2349500" y="4038600"/>
            <a:ext cx="147637" cy="147637"/>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31750" name="Oval 6"/>
          <p:cNvSpPr>
            <a:spLocks noChangeArrowheads="1"/>
          </p:cNvSpPr>
          <p:nvPr/>
        </p:nvSpPr>
        <p:spPr bwMode="auto">
          <a:xfrm>
            <a:off x="6837362" y="3735387"/>
            <a:ext cx="147638" cy="14763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31751" name="Text Box 7"/>
          <p:cNvSpPr txBox="1">
            <a:spLocks noChangeArrowheads="1"/>
          </p:cNvSpPr>
          <p:nvPr/>
        </p:nvSpPr>
        <p:spPr bwMode="auto">
          <a:xfrm>
            <a:off x="6867525" y="4649787"/>
            <a:ext cx="1743075" cy="457200"/>
          </a:xfrm>
          <a:prstGeom prst="rect">
            <a:avLst/>
          </a:prstGeom>
          <a:noFill/>
          <a:ln w="9525">
            <a:noFill/>
            <a:miter lim="800000"/>
            <a:headEnd/>
            <a:tailEnd/>
          </a:ln>
        </p:spPr>
        <p:txBody>
          <a:bodyPr wrap="none">
            <a:prstTxWarp prst="textNoShape">
              <a:avLst/>
            </a:prstTxWarp>
            <a:spAutoFit/>
          </a:bodyPr>
          <a:lstStyle/>
          <a:p>
            <a:r>
              <a:rPr lang="en-US"/>
              <a:t>(Side View)</a:t>
            </a:r>
          </a:p>
        </p:txBody>
      </p:sp>
      <p:sp>
        <p:nvSpPr>
          <p:cNvPr id="31752" name="Text Box 8"/>
          <p:cNvSpPr txBox="1">
            <a:spLocks noChangeArrowheads="1"/>
          </p:cNvSpPr>
          <p:nvPr/>
        </p:nvSpPr>
        <p:spPr bwMode="auto">
          <a:xfrm>
            <a:off x="6537325" y="3476625"/>
            <a:ext cx="354012" cy="457200"/>
          </a:xfrm>
          <a:prstGeom prst="rect">
            <a:avLst/>
          </a:prstGeom>
          <a:noFill/>
          <a:ln w="9525">
            <a:noFill/>
            <a:miter lim="800000"/>
            <a:headEnd/>
            <a:tailEnd/>
          </a:ln>
        </p:spPr>
        <p:txBody>
          <a:bodyPr wrap="none">
            <a:prstTxWarp prst="textNoShape">
              <a:avLst/>
            </a:prstTxWarp>
            <a:spAutoFit/>
          </a:bodyPr>
          <a:lstStyle/>
          <a:p>
            <a:r>
              <a:rPr lang="en-US"/>
              <a:t>q</a:t>
            </a:r>
          </a:p>
        </p:txBody>
      </p:sp>
      <p:sp>
        <p:nvSpPr>
          <p:cNvPr id="31753" name="Text Box 9"/>
          <p:cNvSpPr txBox="1">
            <a:spLocks noChangeArrowheads="1"/>
          </p:cNvSpPr>
          <p:nvPr/>
        </p:nvSpPr>
        <p:spPr bwMode="auto">
          <a:xfrm>
            <a:off x="2044700" y="4030662"/>
            <a:ext cx="354012" cy="457200"/>
          </a:xfrm>
          <a:prstGeom prst="rect">
            <a:avLst/>
          </a:prstGeom>
          <a:noFill/>
          <a:ln w="9525">
            <a:noFill/>
            <a:miter lim="800000"/>
            <a:headEnd/>
            <a:tailEnd/>
          </a:ln>
        </p:spPr>
        <p:txBody>
          <a:bodyPr wrap="none">
            <a:prstTxWarp prst="textNoShape">
              <a:avLst/>
            </a:prstTxWarp>
            <a:spAutoFit/>
          </a:bodyPr>
          <a:lstStyle/>
          <a:p>
            <a:r>
              <a:rPr lang="en-US"/>
              <a:t>q</a:t>
            </a:r>
          </a:p>
        </p:txBody>
      </p:sp>
      <p:sp>
        <p:nvSpPr>
          <p:cNvPr id="31754" name="Text Box 10"/>
          <p:cNvSpPr txBox="1">
            <a:spLocks noChangeArrowheads="1"/>
          </p:cNvSpPr>
          <p:nvPr/>
        </p:nvSpPr>
        <p:spPr bwMode="auto">
          <a:xfrm>
            <a:off x="3190875" y="3313112"/>
            <a:ext cx="387350" cy="457200"/>
          </a:xfrm>
          <a:prstGeom prst="rect">
            <a:avLst/>
          </a:prstGeom>
          <a:noFill/>
          <a:ln w="9525">
            <a:noFill/>
            <a:miter lim="800000"/>
            <a:headEnd/>
            <a:tailEnd/>
          </a:ln>
        </p:spPr>
        <p:txBody>
          <a:bodyPr wrap="none">
            <a:prstTxWarp prst="textNoShape">
              <a:avLst/>
            </a:prstTxWarp>
            <a:spAutoFit/>
          </a:bodyPr>
          <a:lstStyle/>
          <a:p>
            <a:r>
              <a:rPr lang="en-US"/>
              <a:t>A</a:t>
            </a:r>
          </a:p>
        </p:txBody>
      </p:sp>
      <p:sp>
        <p:nvSpPr>
          <p:cNvPr id="31755" name="Oval 11"/>
          <p:cNvSpPr>
            <a:spLocks noChangeArrowheads="1"/>
          </p:cNvSpPr>
          <p:nvPr/>
        </p:nvSpPr>
        <p:spPr bwMode="auto">
          <a:xfrm>
            <a:off x="2989262" y="4440237"/>
            <a:ext cx="804863" cy="476250"/>
          </a:xfrm>
          <a:prstGeom prst="ellipse">
            <a:avLst/>
          </a:prstGeom>
          <a:noFill/>
          <a:ln w="9525">
            <a:solidFill>
              <a:schemeClr val="tx1"/>
            </a:solidFill>
            <a:prstDash val="lgDash"/>
            <a:round/>
            <a:headEnd/>
            <a:tailEnd/>
          </a:ln>
        </p:spPr>
        <p:txBody>
          <a:bodyPr wrap="none" anchor="ctr">
            <a:prstTxWarp prst="textNoShape">
              <a:avLst/>
            </a:prstTxWarp>
          </a:bodyPr>
          <a:lstStyle/>
          <a:p>
            <a:endParaRPr lang="en-US"/>
          </a:p>
        </p:txBody>
      </p:sp>
      <p:sp>
        <p:nvSpPr>
          <p:cNvPr id="31756" name="Text Box 12"/>
          <p:cNvSpPr txBox="1">
            <a:spLocks noChangeArrowheads="1"/>
          </p:cNvSpPr>
          <p:nvPr/>
        </p:nvSpPr>
        <p:spPr bwMode="auto">
          <a:xfrm>
            <a:off x="3232150" y="4452937"/>
            <a:ext cx="387350" cy="457200"/>
          </a:xfrm>
          <a:prstGeom prst="rect">
            <a:avLst/>
          </a:prstGeom>
          <a:noFill/>
          <a:ln w="9525">
            <a:noFill/>
            <a:miter lim="800000"/>
            <a:headEnd/>
            <a:tailEnd/>
          </a:ln>
        </p:spPr>
        <p:txBody>
          <a:bodyPr wrap="none">
            <a:prstTxWarp prst="textNoShape">
              <a:avLst/>
            </a:prstTxWarp>
            <a:spAutoFit/>
          </a:bodyPr>
          <a:lstStyle/>
          <a:p>
            <a:r>
              <a:rPr lang="en-US"/>
              <a:t>B</a:t>
            </a:r>
          </a:p>
        </p:txBody>
      </p:sp>
      <p:sp>
        <p:nvSpPr>
          <p:cNvPr id="31757" name="Text Box 13"/>
          <p:cNvSpPr txBox="1">
            <a:spLocks noChangeArrowheads="1"/>
          </p:cNvSpPr>
          <p:nvPr/>
        </p:nvSpPr>
        <p:spPr bwMode="auto">
          <a:xfrm>
            <a:off x="3049587" y="3886200"/>
            <a:ext cx="404813" cy="457200"/>
          </a:xfrm>
          <a:prstGeom prst="rect">
            <a:avLst/>
          </a:prstGeom>
          <a:noFill/>
          <a:ln w="9525">
            <a:noFill/>
            <a:miter lim="800000"/>
            <a:headEnd/>
            <a:tailEnd/>
          </a:ln>
        </p:spPr>
        <p:txBody>
          <a:bodyPr wrap="none">
            <a:prstTxWarp prst="textNoShape">
              <a:avLst/>
            </a:prstTxWarp>
            <a:spAutoFit/>
          </a:bodyPr>
          <a:lstStyle/>
          <a:p>
            <a:r>
              <a:rPr lang="en-US"/>
              <a:t>C</a:t>
            </a:r>
          </a:p>
        </p:txBody>
      </p:sp>
      <p:sp>
        <p:nvSpPr>
          <p:cNvPr id="15" name="TextBox 14"/>
          <p:cNvSpPr txBox="1"/>
          <p:nvPr/>
        </p:nvSpPr>
        <p:spPr>
          <a:xfrm>
            <a:off x="411162" y="5242480"/>
            <a:ext cx="7011254" cy="523220"/>
          </a:xfrm>
          <a:prstGeom prst="rect">
            <a:avLst/>
          </a:prstGeom>
          <a:noFill/>
        </p:spPr>
        <p:txBody>
          <a:bodyPr wrap="none" rtlCol="0">
            <a:spAutoFit/>
          </a:bodyPr>
          <a:lstStyle/>
          <a:p>
            <a:r>
              <a:rPr lang="en-US" sz="2800"/>
              <a:t>Can you think of more than one argument? </a:t>
            </a:r>
          </a:p>
        </p:txBody>
      </p:sp>
      <p:sp>
        <p:nvSpPr>
          <p:cNvPr id="16"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R12</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89424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2707" name="Object 1024"/>
          <p:cNvGraphicFramePr>
            <a:graphicFrameLocks noChangeAspect="1"/>
          </p:cNvGraphicFramePr>
          <p:nvPr/>
        </p:nvGraphicFramePr>
        <p:xfrm>
          <a:off x="4572000" y="2209800"/>
          <a:ext cx="3263900" cy="2000250"/>
        </p:xfrm>
        <a:graphic>
          <a:graphicData uri="http://schemas.openxmlformats.org/presentationml/2006/ole">
            <p:oleObj spid="_x0000_s7205" name="Picture" r:id="rId4" imgW="20571429" imgH="12596825" progId="Word.Picture.8">
              <p:embed/>
            </p:oleObj>
          </a:graphicData>
        </a:graphic>
      </p:graphicFrame>
      <p:graphicFrame>
        <p:nvGraphicFramePr>
          <p:cNvPr id="59394" name="Object 1024"/>
          <p:cNvGraphicFramePr>
            <a:graphicFrameLocks noChangeAspect="1"/>
          </p:cNvGraphicFramePr>
          <p:nvPr/>
        </p:nvGraphicFramePr>
        <p:xfrm>
          <a:off x="622300" y="2057400"/>
          <a:ext cx="3263900" cy="2000250"/>
        </p:xfrm>
        <a:graphic>
          <a:graphicData uri="http://schemas.openxmlformats.org/presentationml/2006/ole">
            <p:oleObj spid="_x0000_s7206" name="Picture" r:id="rId5" imgW="20571429" imgH="12596825" progId="Word.Picture.8">
              <p:embed/>
            </p:oleObj>
          </a:graphicData>
        </a:graphic>
      </p:graphicFrame>
      <p:sp>
        <p:nvSpPr>
          <p:cNvPr id="59395" name="Rectangle 1026"/>
          <p:cNvSpPr>
            <a:spLocks noGrp="1" noChangeArrowheads="1"/>
          </p:cNvSpPr>
          <p:nvPr>
            <p:ph type="title" idx="4294967295"/>
          </p:nvPr>
        </p:nvSpPr>
        <p:spPr>
          <a:xfrm>
            <a:off x="685800" y="304800"/>
            <a:ext cx="7772400" cy="1143000"/>
          </a:xfrm>
        </p:spPr>
        <p:txBody>
          <a:bodyPr>
            <a:normAutofit fontScale="90000"/>
          </a:bodyPr>
          <a:lstStyle/>
          <a:p>
            <a:pPr algn="l"/>
            <a:r>
              <a:rPr lang="en-US" sz="4000">
                <a:solidFill>
                  <a:srgbClr val="0000FF"/>
                </a:solidFill>
                <a:cs typeface="ヒラギノ角ゴ Pro W3" charset="-128"/>
              </a:rPr>
              <a:t>Which of the following could be a (physical) electrostic field in the region shown?</a:t>
            </a:r>
            <a:endParaRPr lang="en-US">
              <a:solidFill>
                <a:srgbClr val="0000FF"/>
              </a:solidFill>
              <a:cs typeface="ヒラギノ角ゴ Pro W3" charset="-128"/>
            </a:endParaRPr>
          </a:p>
        </p:txBody>
      </p:sp>
      <p:sp>
        <p:nvSpPr>
          <p:cNvPr id="59397" name="Rectangle 1028"/>
          <p:cNvSpPr>
            <a:spLocks noChangeArrowheads="1"/>
          </p:cNvSpPr>
          <p:nvPr/>
        </p:nvSpPr>
        <p:spPr bwMode="auto">
          <a:xfrm>
            <a:off x="4572000" y="2286000"/>
            <a:ext cx="3352800" cy="17526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398" name="Rectangle 1029"/>
          <p:cNvSpPr>
            <a:spLocks noChangeArrowheads="1"/>
          </p:cNvSpPr>
          <p:nvPr/>
        </p:nvSpPr>
        <p:spPr bwMode="auto">
          <a:xfrm>
            <a:off x="685800" y="2286000"/>
            <a:ext cx="3352800" cy="17526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9399" name="Text Box 1030"/>
          <p:cNvSpPr txBox="1">
            <a:spLocks noChangeArrowheads="1"/>
          </p:cNvSpPr>
          <p:nvPr/>
        </p:nvSpPr>
        <p:spPr bwMode="auto">
          <a:xfrm>
            <a:off x="2209800" y="1752600"/>
            <a:ext cx="268288" cy="1077218"/>
          </a:xfrm>
          <a:prstGeom prst="rect">
            <a:avLst/>
          </a:prstGeom>
          <a:noFill/>
          <a:ln w="9525">
            <a:noFill/>
            <a:miter lim="800000"/>
            <a:headEnd/>
            <a:tailEnd/>
          </a:ln>
        </p:spPr>
        <p:txBody>
          <a:bodyPr>
            <a:prstTxWarp prst="textNoShape">
              <a:avLst/>
            </a:prstTxWarp>
            <a:spAutoFit/>
          </a:bodyPr>
          <a:lstStyle/>
          <a:p>
            <a:r>
              <a:rPr lang="en-US" sz="3200"/>
              <a:t>I</a:t>
            </a:r>
          </a:p>
        </p:txBody>
      </p:sp>
      <p:sp>
        <p:nvSpPr>
          <p:cNvPr id="59400" name="Text Box 1031"/>
          <p:cNvSpPr txBox="1">
            <a:spLocks noChangeArrowheads="1"/>
          </p:cNvSpPr>
          <p:nvPr/>
        </p:nvSpPr>
        <p:spPr bwMode="auto">
          <a:xfrm>
            <a:off x="6096000" y="1676400"/>
            <a:ext cx="838200" cy="584776"/>
          </a:xfrm>
          <a:prstGeom prst="rect">
            <a:avLst/>
          </a:prstGeom>
          <a:noFill/>
          <a:ln w="9525">
            <a:noFill/>
            <a:miter lim="800000"/>
            <a:headEnd/>
            <a:tailEnd/>
          </a:ln>
        </p:spPr>
        <p:txBody>
          <a:bodyPr>
            <a:prstTxWarp prst="textNoShape">
              <a:avLst/>
            </a:prstTxWarp>
            <a:spAutoFit/>
          </a:bodyPr>
          <a:lstStyle/>
          <a:p>
            <a:r>
              <a:rPr lang="en-US" sz="3200"/>
              <a:t>II</a:t>
            </a:r>
          </a:p>
        </p:txBody>
      </p:sp>
      <p:sp>
        <p:nvSpPr>
          <p:cNvPr id="59401" name="Text Box 1032"/>
          <p:cNvSpPr txBox="1">
            <a:spLocks noChangeArrowheads="1"/>
          </p:cNvSpPr>
          <p:nvPr/>
        </p:nvSpPr>
        <p:spPr bwMode="auto">
          <a:xfrm>
            <a:off x="381000" y="4038600"/>
            <a:ext cx="8686800" cy="1323439"/>
          </a:xfrm>
          <a:prstGeom prst="rect">
            <a:avLst/>
          </a:prstGeom>
          <a:noFill/>
          <a:ln w="9525">
            <a:noFill/>
            <a:miter lim="800000"/>
            <a:headEnd/>
            <a:tailEnd/>
          </a:ln>
        </p:spPr>
        <p:txBody>
          <a:bodyPr>
            <a:prstTxWarp prst="textNoShape">
              <a:avLst/>
            </a:prstTxWarp>
            <a:spAutoFit/>
          </a:bodyPr>
          <a:lstStyle/>
          <a:p>
            <a:pPr marL="457200" indent="-457200">
              <a:buFont typeface="Arial" charset="0"/>
              <a:buAutoNum type="alphaUcParenR"/>
            </a:pPr>
            <a:r>
              <a:rPr lang="en-US" sz="4000"/>
              <a:t> Both              B) Only I </a:t>
            </a:r>
          </a:p>
          <a:p>
            <a:pPr marL="457200" indent="-457200">
              <a:buFont typeface="Arial" charset="0"/>
              <a:buNone/>
            </a:pPr>
            <a:r>
              <a:rPr lang="en-US" sz="4000"/>
              <a:t>C) Only II           D) Neither       E) ??</a:t>
            </a:r>
            <a:endParaRPr lang="en-US"/>
          </a:p>
        </p:txBody>
      </p:sp>
      <p:sp>
        <p:nvSpPr>
          <p:cNvPr id="15" name="TextBox 14"/>
          <p:cNvSpPr txBox="1"/>
          <p:nvPr/>
        </p:nvSpPr>
        <p:spPr>
          <a:xfrm>
            <a:off x="7448545" y="1484292"/>
            <a:ext cx="1233631" cy="584776"/>
          </a:xfrm>
          <a:prstGeom prst="rect">
            <a:avLst/>
          </a:prstGeom>
          <a:noFill/>
        </p:spPr>
        <p:txBody>
          <a:bodyPr wrap="none" rtlCol="0">
            <a:spAutoFit/>
          </a:bodyPr>
          <a:lstStyle/>
          <a:p>
            <a:r>
              <a:rPr lang="en-US" sz="3200"/>
              <a:t>Why?</a:t>
            </a:r>
          </a:p>
        </p:txBody>
      </p:sp>
      <p:sp>
        <p:nvSpPr>
          <p:cNvPr id="11"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R13</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1620437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3795" name="Group 2"/>
          <p:cNvGrpSpPr>
            <a:grpSpLocks/>
          </p:cNvGrpSpPr>
          <p:nvPr/>
        </p:nvGrpSpPr>
        <p:grpSpPr bwMode="auto">
          <a:xfrm>
            <a:off x="4876800" y="304800"/>
            <a:ext cx="3719513" cy="4074244"/>
            <a:chOff x="3485" y="130"/>
            <a:chExt cx="2160" cy="2366"/>
          </a:xfrm>
        </p:grpSpPr>
        <p:pic>
          <p:nvPicPr>
            <p:cNvPr id="33798" name="Picture 3"/>
            <p:cNvPicPr>
              <a:picLocks noChangeAspect="1" noChangeArrowheads="1"/>
            </p:cNvPicPr>
            <p:nvPr/>
          </p:nvPicPr>
          <p:blipFill>
            <a:blip r:embed="rId4"/>
            <a:srcRect/>
            <a:stretch>
              <a:fillRect/>
            </a:stretch>
          </p:blipFill>
          <p:spPr bwMode="auto">
            <a:xfrm>
              <a:off x="3516" y="130"/>
              <a:ext cx="2041" cy="2361"/>
            </a:xfrm>
            <a:prstGeom prst="rect">
              <a:avLst/>
            </a:prstGeom>
            <a:noFill/>
            <a:ln w="9525">
              <a:noFill/>
              <a:miter lim="800000"/>
              <a:headEnd/>
              <a:tailEnd/>
            </a:ln>
          </p:spPr>
        </p:pic>
        <p:sp>
          <p:nvSpPr>
            <p:cNvPr id="33799" name="Rectangle 4"/>
            <p:cNvSpPr>
              <a:spLocks noChangeArrowheads="1"/>
            </p:cNvSpPr>
            <p:nvPr/>
          </p:nvSpPr>
          <p:spPr bwMode="auto">
            <a:xfrm>
              <a:off x="3485" y="2006"/>
              <a:ext cx="2160" cy="490"/>
            </a:xfrm>
            <a:prstGeom prst="rect">
              <a:avLst/>
            </a:prstGeom>
            <a:solidFill>
              <a:srgbClr val="FFFFFF"/>
            </a:solidFill>
            <a:ln w="9525">
              <a:noFill/>
              <a:miter lim="800000"/>
              <a:headEnd/>
              <a:tailEnd/>
            </a:ln>
          </p:spPr>
          <p:txBody>
            <a:bodyPr wrap="none" anchor="ctr">
              <a:prstTxWarp prst="textNoShape">
                <a:avLst/>
              </a:prstTxWarp>
            </a:bodyPr>
            <a:lstStyle/>
            <a:p>
              <a:endParaRPr lang="en-US"/>
            </a:p>
          </p:txBody>
        </p:sp>
        <p:sp>
          <p:nvSpPr>
            <p:cNvPr id="33800" name="Rectangle 5"/>
            <p:cNvSpPr>
              <a:spLocks noChangeArrowheads="1"/>
            </p:cNvSpPr>
            <p:nvPr/>
          </p:nvSpPr>
          <p:spPr bwMode="auto">
            <a:xfrm>
              <a:off x="3523" y="144"/>
              <a:ext cx="183" cy="192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33796" name="Rectangle 6"/>
          <p:cNvSpPr>
            <a:spLocks noGrp="1" noChangeArrowheads="1"/>
          </p:cNvSpPr>
          <p:nvPr>
            <p:ph type="title"/>
          </p:nvPr>
        </p:nvSpPr>
        <p:spPr>
          <a:xfrm>
            <a:off x="164943" y="22466"/>
            <a:ext cx="4940457" cy="2409343"/>
          </a:xfrm>
        </p:spPr>
        <p:txBody>
          <a:bodyPr>
            <a:normAutofit fontScale="90000"/>
          </a:bodyPr>
          <a:lstStyle/>
          <a:p>
            <a:pPr algn="l"/>
            <a:r>
              <a:rPr lang="en-US" dirty="0">
                <a:cs typeface="ヒラギノ角ゴ Pro W3" charset="-128"/>
              </a:rPr>
              <a:t>Consider the 3D vector </a:t>
            </a:r>
            <a:r>
              <a:rPr lang="en-US" dirty="0" smtClean="0">
                <a:cs typeface="ヒラギノ角ゴ Pro W3" charset="-128"/>
              </a:rPr>
              <a:t>field</a:t>
            </a:r>
            <a:r>
              <a:rPr lang="en-US" dirty="0">
                <a:cs typeface="ヒラギノ角ゴ Pro W3" charset="-128"/>
              </a:rPr>
              <a:t> </a:t>
            </a:r>
            <a:r>
              <a:rPr lang="en-US" dirty="0" smtClean="0">
                <a:cs typeface="ヒラギノ角ゴ Pro W3" charset="-128"/>
              </a:rPr>
              <a:t>in </a:t>
            </a:r>
            <a:r>
              <a:rPr lang="en-US" dirty="0">
                <a:cs typeface="ヒラギノ角ゴ Pro W3" charset="-128"/>
              </a:rPr>
              <a:t>spherical coordinates, </a:t>
            </a:r>
            <a:br>
              <a:rPr lang="en-US" dirty="0">
                <a:cs typeface="ヒラギノ角ゴ Pro W3" charset="-128"/>
              </a:rPr>
            </a:br>
            <a:r>
              <a:rPr lang="en-US" dirty="0">
                <a:cs typeface="ヒラギノ角ゴ Pro W3" charset="-128"/>
              </a:rPr>
              <a:t>where c = constant .</a:t>
            </a:r>
            <a:endParaRPr lang="en-US" sz="1800" dirty="0">
              <a:cs typeface="ヒラギノ角ゴ Pro W3" charset="-128"/>
            </a:endParaRPr>
          </a:p>
        </p:txBody>
      </p:sp>
      <p:graphicFrame>
        <p:nvGraphicFramePr>
          <p:cNvPr id="33794" name="Object 2"/>
          <p:cNvGraphicFramePr>
            <a:graphicFrameLocks noGrp="1" noChangeAspect="1"/>
          </p:cNvGraphicFramePr>
          <p:nvPr>
            <p:ph sz="half"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7122935"/>
              </p:ext>
            </p:extLst>
          </p:nvPr>
        </p:nvGraphicFramePr>
        <p:xfrm>
          <a:off x="1374775" y="2509838"/>
          <a:ext cx="2160588" cy="919162"/>
        </p:xfrm>
        <a:graphic>
          <a:graphicData uri="http://schemas.openxmlformats.org/presentationml/2006/ole">
            <p:oleObj spid="_x0000_s8212" name="Equation" r:id="rId5" imgW="1016000" imgH="431800" progId="Equation.3">
              <p:embed/>
            </p:oleObj>
          </a:graphicData>
        </a:graphic>
      </p:graphicFrame>
      <p:sp>
        <p:nvSpPr>
          <p:cNvPr id="33797" name="Text Box 8"/>
          <p:cNvSpPr txBox="1">
            <a:spLocks noChangeArrowheads="1"/>
          </p:cNvSpPr>
          <p:nvPr/>
        </p:nvSpPr>
        <p:spPr bwMode="auto">
          <a:xfrm>
            <a:off x="338138" y="3429000"/>
            <a:ext cx="8115300" cy="2954655"/>
          </a:xfrm>
          <a:prstGeom prst="rect">
            <a:avLst/>
          </a:prstGeom>
          <a:noFill/>
          <a:ln w="9525">
            <a:noFill/>
            <a:miter lim="800000"/>
            <a:headEnd/>
            <a:tailEnd/>
          </a:ln>
        </p:spPr>
        <p:txBody>
          <a:bodyPr>
            <a:prstTxWarp prst="textNoShape">
              <a:avLst/>
            </a:prstTxWarp>
            <a:spAutoFit/>
          </a:bodyPr>
          <a:lstStyle/>
          <a:p>
            <a:pPr marL="457200" indent="-457200"/>
            <a:r>
              <a:rPr lang="en-US" sz="2400" dirty="0"/>
              <a:t>The divergence of this vector field is:</a:t>
            </a:r>
          </a:p>
          <a:p>
            <a:pPr marL="457200" indent="-457200">
              <a:buFontTx/>
              <a:buAutoNum type="alphaUcParenR"/>
            </a:pPr>
            <a:r>
              <a:rPr lang="en-US" sz="2400" dirty="0"/>
              <a:t>Zero everywhere except at the origin</a:t>
            </a:r>
          </a:p>
          <a:p>
            <a:pPr marL="457200" indent="-457200">
              <a:buFontTx/>
              <a:buAutoNum type="alphaUcParenR"/>
            </a:pPr>
            <a:r>
              <a:rPr lang="en-US" sz="2400" dirty="0"/>
              <a:t>Zero everywhere including the origin</a:t>
            </a:r>
          </a:p>
          <a:p>
            <a:pPr marL="457200" indent="-457200">
              <a:buFontTx/>
              <a:buAutoNum type="alphaUcParenR"/>
            </a:pPr>
            <a:r>
              <a:rPr lang="en-US" sz="2400" dirty="0"/>
              <a:t>Non-zero everywhere, including the origin.</a:t>
            </a:r>
          </a:p>
          <a:p>
            <a:pPr marL="457200" indent="-457200">
              <a:buFontTx/>
              <a:buAutoNum type="alphaUcParenR"/>
            </a:pPr>
            <a:r>
              <a:rPr lang="en-US" sz="2400" dirty="0"/>
              <a:t>Non-zero everywhere, except at origin (zero at origin)</a:t>
            </a:r>
          </a:p>
          <a:p>
            <a:pPr marL="457200" indent="-457200">
              <a:buFontTx/>
              <a:buAutoNum type="alphaUcParenR"/>
            </a:pPr>
            <a:r>
              <a:rPr lang="en-US" sz="2400" dirty="0"/>
              <a:t> Not quite sure how to get this (without computing from the front flyleaf of Griffiths!) </a:t>
            </a:r>
          </a:p>
          <a:p>
            <a:pPr marL="457200" indent="-457200"/>
            <a:endParaRPr lang="en-US" dirty="0"/>
          </a:p>
        </p:txBody>
      </p:sp>
      <p:sp>
        <p:nvSpPr>
          <p:cNvPr id="9"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R14</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092616"/>
      </p:ext>
    </p:extLst>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graphicFrame>
        <p:nvGraphicFramePr>
          <p:cNvPr id="80898" name="Object 1024"/>
          <p:cNvGraphicFramePr>
            <a:graphicFrameLocks noGrp="1" noChangeAspect="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05576572"/>
              </p:ext>
            </p:extLst>
          </p:nvPr>
        </p:nvGraphicFramePr>
        <p:xfrm>
          <a:off x="925513" y="1328738"/>
          <a:ext cx="4224337" cy="1185862"/>
        </p:xfrm>
        <a:graphic>
          <a:graphicData uri="http://schemas.openxmlformats.org/presentationml/2006/ole">
            <p:oleObj spid="_x0000_s15372" name="Equation" r:id="rId4" imgW="1447800" imgH="406400" progId="Equation.3">
              <p:embed/>
            </p:oleObj>
          </a:graphicData>
        </a:graphic>
      </p:graphicFrame>
      <p:sp>
        <p:nvSpPr>
          <p:cNvPr id="80899" name="Text Box 3"/>
          <p:cNvSpPr txBox="1">
            <a:spLocks noChangeArrowheads="1"/>
          </p:cNvSpPr>
          <p:nvPr/>
        </p:nvSpPr>
        <p:spPr bwMode="auto">
          <a:xfrm>
            <a:off x="152400" y="228600"/>
            <a:ext cx="8575675" cy="861774"/>
          </a:xfrm>
          <a:prstGeom prst="rect">
            <a:avLst/>
          </a:prstGeom>
          <a:noFill/>
          <a:ln w="9525">
            <a:noFill/>
            <a:miter lim="800000"/>
            <a:headEnd/>
            <a:tailEnd/>
          </a:ln>
          <a:effectLst/>
        </p:spPr>
        <p:txBody>
          <a:bodyPr wrap="square" lIns="0" tIns="0" rIns="0" bIns="0">
            <a:prstTxWarp prst="textNoShape">
              <a:avLst/>
            </a:prstTxWarp>
            <a:spAutoFit/>
          </a:bodyPr>
          <a:lstStyle/>
          <a:p>
            <a:pPr eaLnBrk="1" hangingPunct="1"/>
            <a:r>
              <a:rPr lang="en-US" sz="2800" dirty="0" smtClean="0">
                <a:latin typeface="Arial"/>
                <a:cs typeface="Arial"/>
              </a:rPr>
              <a:t>Stokes’ </a:t>
            </a:r>
            <a:r>
              <a:rPr lang="en-US" sz="2800" dirty="0">
                <a:latin typeface="Arial"/>
                <a:cs typeface="Arial"/>
              </a:rPr>
              <a:t>Theorem</a:t>
            </a:r>
            <a:r>
              <a:rPr lang="en-US" sz="2800" b="0" dirty="0">
                <a:latin typeface="Arial"/>
                <a:cs typeface="Arial"/>
              </a:rPr>
              <a:t> says that for a surface S bounded by a perimeter L, any vector field </a:t>
            </a:r>
            <a:r>
              <a:rPr lang="en-US" sz="2800" dirty="0">
                <a:latin typeface="Arial"/>
                <a:cs typeface="Arial"/>
              </a:rPr>
              <a:t>B</a:t>
            </a:r>
            <a:r>
              <a:rPr lang="en-US" sz="2800" b="0" dirty="0">
                <a:latin typeface="Arial"/>
                <a:cs typeface="Arial"/>
              </a:rPr>
              <a:t> obeys</a:t>
            </a:r>
          </a:p>
        </p:txBody>
      </p:sp>
      <p:sp>
        <p:nvSpPr>
          <p:cNvPr id="80900" name="Oval 4" descr="Wide upward diagonal"/>
          <p:cNvSpPr>
            <a:spLocks noChangeArrowheads="1"/>
          </p:cNvSpPr>
          <p:nvPr/>
        </p:nvSpPr>
        <p:spPr bwMode="auto">
          <a:xfrm rot="3178400">
            <a:off x="6604793" y="1031082"/>
            <a:ext cx="1363663" cy="1625600"/>
          </a:xfrm>
          <a:prstGeom prst="ellipse">
            <a:avLst/>
          </a:prstGeom>
          <a:pattFill prst="wdUpDiag">
            <a:fgClr>
              <a:schemeClr val="bg2"/>
            </a:fgClr>
            <a:bgClr>
              <a:schemeClr val="bg1"/>
            </a:bgClr>
          </a:pattFill>
          <a:ln w="22225">
            <a:solidFill>
              <a:schemeClr val="tx1"/>
            </a:solidFill>
            <a:round/>
            <a:headEnd/>
            <a:tailEnd/>
          </a:ln>
          <a:effectLst/>
        </p:spPr>
        <p:txBody>
          <a:bodyPr wrap="none" lIns="0" tIns="0" rIns="0" bIns="0" anchor="ctr">
            <a:prstTxWarp prst="textNoShape">
              <a:avLst/>
            </a:prstTxWarp>
            <a:spAutoFit/>
          </a:bodyPr>
          <a:lstStyle/>
          <a:p>
            <a:endParaRPr lang="en-US"/>
          </a:p>
        </p:txBody>
      </p:sp>
      <p:sp>
        <p:nvSpPr>
          <p:cNvPr id="80901" name="Text Box 5"/>
          <p:cNvSpPr txBox="1">
            <a:spLocks noChangeArrowheads="1"/>
          </p:cNvSpPr>
          <p:nvPr/>
        </p:nvSpPr>
        <p:spPr bwMode="auto">
          <a:xfrm>
            <a:off x="7769225" y="2447925"/>
            <a:ext cx="225425" cy="427038"/>
          </a:xfrm>
          <a:prstGeom prst="rect">
            <a:avLst/>
          </a:prstGeom>
          <a:noFill/>
          <a:ln w="9525">
            <a:noFill/>
            <a:miter lim="800000"/>
            <a:headEnd/>
            <a:tailEnd/>
          </a:ln>
          <a:effectLst/>
        </p:spPr>
        <p:txBody>
          <a:bodyPr wrap="none" lIns="0" tIns="0" rIns="0" bIns="0">
            <a:prstTxWarp prst="textNoShape">
              <a:avLst/>
            </a:prstTxWarp>
            <a:spAutoFit/>
          </a:bodyPr>
          <a:lstStyle/>
          <a:p>
            <a:pPr algn="ctr" eaLnBrk="1" hangingPunct="1"/>
            <a:r>
              <a:rPr lang="en-US" sz="2800" b="0">
                <a:latin typeface="Script MT Bold" pitchFamily="66" charset="0"/>
              </a:rPr>
              <a:t>L</a:t>
            </a:r>
          </a:p>
        </p:txBody>
      </p:sp>
      <p:sp>
        <p:nvSpPr>
          <p:cNvPr id="80902" name="Text Box 6"/>
          <p:cNvSpPr txBox="1">
            <a:spLocks noChangeArrowheads="1"/>
          </p:cNvSpPr>
          <p:nvPr/>
        </p:nvSpPr>
        <p:spPr bwMode="auto">
          <a:xfrm>
            <a:off x="7188200" y="1643063"/>
            <a:ext cx="198438" cy="427037"/>
          </a:xfrm>
          <a:prstGeom prst="rect">
            <a:avLst/>
          </a:prstGeom>
          <a:noFill/>
          <a:ln w="9525">
            <a:noFill/>
            <a:miter lim="800000"/>
            <a:headEnd/>
            <a:tailEnd/>
          </a:ln>
          <a:effectLst/>
        </p:spPr>
        <p:txBody>
          <a:bodyPr wrap="none" lIns="0" tIns="0" rIns="0" bIns="0">
            <a:prstTxWarp prst="textNoShape">
              <a:avLst/>
            </a:prstTxWarp>
            <a:spAutoFit/>
          </a:bodyPr>
          <a:lstStyle/>
          <a:p>
            <a:pPr algn="ctr" eaLnBrk="1" hangingPunct="1"/>
            <a:r>
              <a:rPr lang="en-US" sz="2800">
                <a:latin typeface="Times New Roman" charset="0"/>
              </a:rPr>
              <a:t>S</a:t>
            </a:r>
          </a:p>
        </p:txBody>
      </p:sp>
      <p:sp>
        <p:nvSpPr>
          <p:cNvPr id="80903" name="Line 7"/>
          <p:cNvSpPr>
            <a:spLocks noChangeShapeType="1"/>
          </p:cNvSpPr>
          <p:nvPr/>
        </p:nvSpPr>
        <p:spPr bwMode="auto">
          <a:xfrm flipV="1">
            <a:off x="7737475" y="2263775"/>
            <a:ext cx="101600" cy="101600"/>
          </a:xfrm>
          <a:prstGeom prst="line">
            <a:avLst/>
          </a:prstGeom>
          <a:noFill/>
          <a:ln w="9525">
            <a:solidFill>
              <a:schemeClr val="tx1"/>
            </a:solidFill>
            <a:round/>
            <a:headEnd/>
            <a:tailEnd type="triangle" w="lg" len="lg"/>
          </a:ln>
          <a:effectLst/>
        </p:spPr>
        <p:txBody>
          <a:bodyPr wrap="none" lIns="0" tIns="0" rIns="0" bIns="0" anchor="ctr">
            <a:prstTxWarp prst="textNoShape">
              <a:avLst/>
            </a:prstTxWarp>
            <a:spAutoFit/>
          </a:bodyPr>
          <a:lstStyle/>
          <a:p>
            <a:endParaRPr lang="en-US"/>
          </a:p>
        </p:txBody>
      </p:sp>
      <p:sp>
        <p:nvSpPr>
          <p:cNvPr id="80904" name="Line 8"/>
          <p:cNvSpPr>
            <a:spLocks noChangeShapeType="1"/>
          </p:cNvSpPr>
          <p:nvPr/>
        </p:nvSpPr>
        <p:spPr bwMode="auto">
          <a:xfrm flipH="1">
            <a:off x="6675438" y="1406525"/>
            <a:ext cx="73025" cy="101600"/>
          </a:xfrm>
          <a:prstGeom prst="line">
            <a:avLst/>
          </a:prstGeom>
          <a:noFill/>
          <a:ln w="9525">
            <a:solidFill>
              <a:schemeClr val="tx1"/>
            </a:solidFill>
            <a:round/>
            <a:headEnd/>
            <a:tailEnd type="triangle" w="lg" len="lg"/>
          </a:ln>
          <a:effectLst/>
        </p:spPr>
        <p:txBody>
          <a:bodyPr wrap="none" lIns="0" tIns="0" rIns="0" bIns="0" anchor="ctr">
            <a:prstTxWarp prst="textNoShape">
              <a:avLst/>
            </a:prstTxWarp>
            <a:spAutoFit/>
          </a:bodyPr>
          <a:lstStyle/>
          <a:p>
            <a:endParaRPr lang="en-US"/>
          </a:p>
        </p:txBody>
      </p:sp>
      <p:grpSp>
        <p:nvGrpSpPr>
          <p:cNvPr id="2" name="Group 9"/>
          <p:cNvGrpSpPr>
            <a:grpSpLocks/>
          </p:cNvGrpSpPr>
          <p:nvPr/>
        </p:nvGrpSpPr>
        <p:grpSpPr bwMode="auto">
          <a:xfrm>
            <a:off x="519113" y="2877684"/>
            <a:ext cx="8056562" cy="2898775"/>
            <a:chOff x="369" y="1913"/>
            <a:chExt cx="5075" cy="1826"/>
          </a:xfrm>
        </p:grpSpPr>
        <p:sp>
          <p:nvSpPr>
            <p:cNvPr id="80906" name="Text Box 10"/>
            <p:cNvSpPr txBox="1">
              <a:spLocks noChangeArrowheads="1"/>
            </p:cNvSpPr>
            <p:nvPr/>
          </p:nvSpPr>
          <p:spPr bwMode="auto">
            <a:xfrm>
              <a:off x="369" y="1913"/>
              <a:ext cx="5075" cy="756"/>
            </a:xfrm>
            <a:prstGeom prst="rect">
              <a:avLst/>
            </a:prstGeom>
            <a:noFill/>
            <a:ln w="9525">
              <a:noFill/>
              <a:miter lim="800000"/>
              <a:headEnd/>
              <a:tailEnd/>
            </a:ln>
            <a:effectLst/>
          </p:spPr>
          <p:txBody>
            <a:bodyPr lIns="0" tIns="0" rIns="0" bIns="0">
              <a:prstTxWarp prst="textNoShape">
                <a:avLst/>
              </a:prstTxWarp>
              <a:spAutoFit/>
            </a:bodyPr>
            <a:lstStyle/>
            <a:p>
              <a:pPr eaLnBrk="1" hangingPunct="1"/>
              <a:r>
                <a:rPr lang="en-US" sz="2600" b="0" dirty="0">
                  <a:latin typeface="Arial"/>
                  <a:cs typeface="Arial"/>
                </a:rPr>
                <a:t>Does </a:t>
              </a:r>
              <a:r>
                <a:rPr lang="en-US" sz="2600" b="0" dirty="0" smtClean="0">
                  <a:latin typeface="Arial"/>
                  <a:cs typeface="Arial"/>
                </a:rPr>
                <a:t>Stokes’ </a:t>
              </a:r>
              <a:r>
                <a:rPr lang="en-US" sz="2600" b="0" dirty="0">
                  <a:latin typeface="Arial"/>
                  <a:cs typeface="Arial"/>
                </a:rPr>
                <a:t>Theorem apply for </a:t>
              </a:r>
              <a:r>
                <a:rPr lang="en-US" sz="2600" i="1" dirty="0">
                  <a:latin typeface="Arial"/>
                  <a:cs typeface="Arial"/>
                </a:rPr>
                <a:t>any</a:t>
              </a:r>
              <a:r>
                <a:rPr lang="en-US" sz="2600" b="0" dirty="0">
                  <a:latin typeface="Arial"/>
                  <a:cs typeface="Arial"/>
                </a:rPr>
                <a:t> surface S bounded by a perimeter L, even one such as this balloon-shaped surface S :</a:t>
              </a:r>
            </a:p>
          </p:txBody>
        </p:sp>
        <p:grpSp>
          <p:nvGrpSpPr>
            <p:cNvPr id="3" name="Group 11"/>
            <p:cNvGrpSpPr>
              <a:grpSpLocks/>
            </p:cNvGrpSpPr>
            <p:nvPr/>
          </p:nvGrpSpPr>
          <p:grpSpPr bwMode="auto">
            <a:xfrm rot="1981222">
              <a:off x="4011" y="2363"/>
              <a:ext cx="1008" cy="1376"/>
              <a:chOff x="3033" y="2481"/>
              <a:chExt cx="1008" cy="1376"/>
            </a:xfrm>
          </p:grpSpPr>
          <p:sp>
            <p:nvSpPr>
              <p:cNvPr id="80908" name="Arc 12"/>
              <p:cNvSpPr>
                <a:spLocks/>
              </p:cNvSpPr>
              <p:nvPr/>
            </p:nvSpPr>
            <p:spPr bwMode="auto">
              <a:xfrm>
                <a:off x="3033" y="2481"/>
                <a:ext cx="1008" cy="1268"/>
              </a:xfrm>
              <a:custGeom>
                <a:avLst/>
                <a:gdLst>
                  <a:gd name="G0" fmla="+- 21600 0 0"/>
                  <a:gd name="G1" fmla="+- 21600 0 0"/>
                  <a:gd name="G2" fmla="+- 21600 0 0"/>
                  <a:gd name="T0" fmla="*/ 6822 w 43200"/>
                  <a:gd name="T1" fmla="*/ 37353 h 37353"/>
                  <a:gd name="T2" fmla="*/ 36396 w 43200"/>
                  <a:gd name="T3" fmla="*/ 37337 h 37353"/>
                  <a:gd name="T4" fmla="*/ 21600 w 43200"/>
                  <a:gd name="T5" fmla="*/ 21600 h 37353"/>
                </a:gdLst>
                <a:ahLst/>
                <a:cxnLst>
                  <a:cxn ang="0">
                    <a:pos x="T0" y="T1"/>
                  </a:cxn>
                  <a:cxn ang="0">
                    <a:pos x="T2" y="T3"/>
                  </a:cxn>
                  <a:cxn ang="0">
                    <a:pos x="T4" y="T5"/>
                  </a:cxn>
                </a:cxnLst>
                <a:rect l="0" t="0" r="r" b="b"/>
                <a:pathLst>
                  <a:path w="43200" h="37353" fill="none" extrusionOk="0">
                    <a:moveTo>
                      <a:pt x="6821" y="37353"/>
                    </a:moveTo>
                    <a:cubicBezTo>
                      <a:pt x="2469" y="33270"/>
                      <a:pt x="0" y="27568"/>
                      <a:pt x="0" y="21600"/>
                    </a:cubicBezTo>
                    <a:cubicBezTo>
                      <a:pt x="0" y="9670"/>
                      <a:pt x="9670" y="0"/>
                      <a:pt x="21600" y="0"/>
                    </a:cubicBezTo>
                    <a:cubicBezTo>
                      <a:pt x="33529" y="0"/>
                      <a:pt x="43200" y="9670"/>
                      <a:pt x="43200" y="21600"/>
                    </a:cubicBezTo>
                    <a:cubicBezTo>
                      <a:pt x="43199" y="27559"/>
                      <a:pt x="40737" y="33254"/>
                      <a:pt x="36395" y="37336"/>
                    </a:cubicBezTo>
                  </a:path>
                  <a:path w="43200" h="37353" stroke="0" extrusionOk="0">
                    <a:moveTo>
                      <a:pt x="6821" y="37353"/>
                    </a:moveTo>
                    <a:cubicBezTo>
                      <a:pt x="2469" y="33270"/>
                      <a:pt x="0" y="27568"/>
                      <a:pt x="0" y="21600"/>
                    </a:cubicBezTo>
                    <a:cubicBezTo>
                      <a:pt x="0" y="9670"/>
                      <a:pt x="9670" y="0"/>
                      <a:pt x="21600" y="0"/>
                    </a:cubicBezTo>
                    <a:cubicBezTo>
                      <a:pt x="33529" y="0"/>
                      <a:pt x="43200" y="9670"/>
                      <a:pt x="43200" y="21600"/>
                    </a:cubicBezTo>
                    <a:cubicBezTo>
                      <a:pt x="43199" y="27559"/>
                      <a:pt x="40737" y="33254"/>
                      <a:pt x="36395" y="37336"/>
                    </a:cubicBezTo>
                    <a:lnTo>
                      <a:pt x="21600" y="21600"/>
                    </a:lnTo>
                    <a:close/>
                  </a:path>
                </a:pathLst>
              </a:custGeom>
              <a:noFill/>
              <a:ln w="9525">
                <a:solidFill>
                  <a:schemeClr val="tx1"/>
                </a:solidFill>
                <a:round/>
                <a:headEnd/>
                <a:tailEnd/>
              </a:ln>
              <a:effectLst/>
            </p:spPr>
            <p:txBody>
              <a:bodyPr lIns="0" tIns="0" rIns="0" bIns="0" anchor="ctr">
                <a:prstTxWarp prst="textNoShape">
                  <a:avLst/>
                </a:prstTxWarp>
                <a:spAutoFit/>
              </a:bodyPr>
              <a:lstStyle/>
              <a:p>
                <a:endParaRPr lang="en-US"/>
              </a:p>
            </p:txBody>
          </p:sp>
          <p:sp>
            <p:nvSpPr>
              <p:cNvPr id="80909" name="Oval 13"/>
              <p:cNvSpPr>
                <a:spLocks noChangeArrowheads="1"/>
              </p:cNvSpPr>
              <p:nvPr/>
            </p:nvSpPr>
            <p:spPr bwMode="auto">
              <a:xfrm>
                <a:off x="3208" y="3647"/>
                <a:ext cx="658" cy="210"/>
              </a:xfrm>
              <a:prstGeom prst="ellipse">
                <a:avLst/>
              </a:prstGeom>
              <a:noFill/>
              <a:ln w="22225">
                <a:solidFill>
                  <a:schemeClr val="tx1"/>
                </a:solidFill>
                <a:round/>
                <a:headEnd/>
                <a:tailEnd/>
              </a:ln>
              <a:effectLst/>
            </p:spPr>
            <p:txBody>
              <a:bodyPr lIns="0" tIns="0" rIns="0" bIns="0" anchor="ctr">
                <a:prstTxWarp prst="textNoShape">
                  <a:avLst/>
                </a:prstTxWarp>
                <a:spAutoFit/>
              </a:bodyPr>
              <a:lstStyle/>
              <a:p>
                <a:endParaRPr lang="en-US"/>
              </a:p>
            </p:txBody>
          </p:sp>
          <p:sp>
            <p:nvSpPr>
              <p:cNvPr id="80910" name="Arc 14"/>
              <p:cNvSpPr>
                <a:spLocks/>
              </p:cNvSpPr>
              <p:nvPr/>
            </p:nvSpPr>
            <p:spPr bwMode="auto">
              <a:xfrm>
                <a:off x="3054" y="2916"/>
                <a:ext cx="980" cy="155"/>
              </a:xfrm>
              <a:custGeom>
                <a:avLst/>
                <a:gdLst>
                  <a:gd name="G0" fmla="+- 20572 0 0"/>
                  <a:gd name="G1" fmla="+- 21600 0 0"/>
                  <a:gd name="G2" fmla="+- 21600 0 0"/>
                  <a:gd name="T0" fmla="*/ 0 w 42172"/>
                  <a:gd name="T1" fmla="*/ 15017 h 21600"/>
                  <a:gd name="T2" fmla="*/ 42172 w 42172"/>
                  <a:gd name="T3" fmla="*/ 21600 h 21600"/>
                  <a:gd name="T4" fmla="*/ 20572 w 42172"/>
                  <a:gd name="T5" fmla="*/ 21600 h 21600"/>
                </a:gdLst>
                <a:ahLst/>
                <a:cxnLst>
                  <a:cxn ang="0">
                    <a:pos x="T0" y="T1"/>
                  </a:cxn>
                  <a:cxn ang="0">
                    <a:pos x="T2" y="T3"/>
                  </a:cxn>
                  <a:cxn ang="0">
                    <a:pos x="T4" y="T5"/>
                  </a:cxn>
                </a:cxnLst>
                <a:rect l="0" t="0" r="r" b="b"/>
                <a:pathLst>
                  <a:path w="42172" h="21600" fill="none" extrusionOk="0">
                    <a:moveTo>
                      <a:pt x="-1" y="15016"/>
                    </a:moveTo>
                    <a:cubicBezTo>
                      <a:pt x="2862" y="6070"/>
                      <a:pt x="11178" y="-1"/>
                      <a:pt x="20572" y="-1"/>
                    </a:cubicBezTo>
                    <a:cubicBezTo>
                      <a:pt x="32501" y="-1"/>
                      <a:pt x="42172" y="9670"/>
                      <a:pt x="42172" y="21600"/>
                    </a:cubicBezTo>
                  </a:path>
                  <a:path w="42172" h="21600" stroke="0" extrusionOk="0">
                    <a:moveTo>
                      <a:pt x="-1" y="15016"/>
                    </a:moveTo>
                    <a:cubicBezTo>
                      <a:pt x="2862" y="6070"/>
                      <a:pt x="11178" y="-1"/>
                      <a:pt x="20572" y="-1"/>
                    </a:cubicBezTo>
                    <a:cubicBezTo>
                      <a:pt x="32501" y="-1"/>
                      <a:pt x="42172" y="9670"/>
                      <a:pt x="42172" y="21600"/>
                    </a:cubicBezTo>
                    <a:lnTo>
                      <a:pt x="20572" y="21600"/>
                    </a:lnTo>
                    <a:close/>
                  </a:path>
                </a:pathLst>
              </a:custGeom>
              <a:noFill/>
              <a:ln w="9525">
                <a:solidFill>
                  <a:schemeClr val="tx1"/>
                </a:solidFill>
                <a:prstDash val="lgDash"/>
                <a:round/>
                <a:headEnd/>
                <a:tailEnd/>
              </a:ln>
              <a:effectLst/>
            </p:spPr>
            <p:txBody>
              <a:bodyPr lIns="0" tIns="0" rIns="0" bIns="0" anchor="ctr">
                <a:prstTxWarp prst="textNoShape">
                  <a:avLst/>
                </a:prstTxWarp>
                <a:spAutoFit/>
              </a:bodyPr>
              <a:lstStyle/>
              <a:p>
                <a:endParaRPr lang="en-US"/>
              </a:p>
            </p:txBody>
          </p:sp>
          <p:sp>
            <p:nvSpPr>
              <p:cNvPr id="80911" name="Arc 15"/>
              <p:cNvSpPr>
                <a:spLocks/>
              </p:cNvSpPr>
              <p:nvPr/>
            </p:nvSpPr>
            <p:spPr bwMode="auto">
              <a:xfrm>
                <a:off x="3062" y="3332"/>
                <a:ext cx="940" cy="155"/>
              </a:xfrm>
              <a:custGeom>
                <a:avLst/>
                <a:gdLst>
                  <a:gd name="G0" fmla="+- 20572 0 0"/>
                  <a:gd name="G1" fmla="+- 21600 0 0"/>
                  <a:gd name="G2" fmla="+- 21600 0 0"/>
                  <a:gd name="T0" fmla="*/ 0 w 42172"/>
                  <a:gd name="T1" fmla="*/ 15017 h 21600"/>
                  <a:gd name="T2" fmla="*/ 42172 w 42172"/>
                  <a:gd name="T3" fmla="*/ 21600 h 21600"/>
                  <a:gd name="T4" fmla="*/ 20572 w 42172"/>
                  <a:gd name="T5" fmla="*/ 21600 h 21600"/>
                </a:gdLst>
                <a:ahLst/>
                <a:cxnLst>
                  <a:cxn ang="0">
                    <a:pos x="T0" y="T1"/>
                  </a:cxn>
                  <a:cxn ang="0">
                    <a:pos x="T2" y="T3"/>
                  </a:cxn>
                  <a:cxn ang="0">
                    <a:pos x="T4" y="T5"/>
                  </a:cxn>
                </a:cxnLst>
                <a:rect l="0" t="0" r="r" b="b"/>
                <a:pathLst>
                  <a:path w="42172" h="21600" fill="none" extrusionOk="0">
                    <a:moveTo>
                      <a:pt x="-1" y="15016"/>
                    </a:moveTo>
                    <a:cubicBezTo>
                      <a:pt x="2862" y="6070"/>
                      <a:pt x="11178" y="-1"/>
                      <a:pt x="20572" y="-1"/>
                    </a:cubicBezTo>
                    <a:cubicBezTo>
                      <a:pt x="32501" y="-1"/>
                      <a:pt x="42172" y="9670"/>
                      <a:pt x="42172" y="21600"/>
                    </a:cubicBezTo>
                  </a:path>
                  <a:path w="42172" h="21600" stroke="0" extrusionOk="0">
                    <a:moveTo>
                      <a:pt x="-1" y="15016"/>
                    </a:moveTo>
                    <a:cubicBezTo>
                      <a:pt x="2862" y="6070"/>
                      <a:pt x="11178" y="-1"/>
                      <a:pt x="20572" y="-1"/>
                    </a:cubicBezTo>
                    <a:cubicBezTo>
                      <a:pt x="32501" y="-1"/>
                      <a:pt x="42172" y="9670"/>
                      <a:pt x="42172" y="21600"/>
                    </a:cubicBezTo>
                    <a:lnTo>
                      <a:pt x="20572" y="21600"/>
                    </a:lnTo>
                    <a:close/>
                  </a:path>
                </a:pathLst>
              </a:custGeom>
              <a:noFill/>
              <a:ln w="9525">
                <a:solidFill>
                  <a:schemeClr val="tx1"/>
                </a:solidFill>
                <a:prstDash val="lgDash"/>
                <a:round/>
                <a:headEnd/>
                <a:tailEnd/>
              </a:ln>
              <a:effectLst/>
            </p:spPr>
            <p:txBody>
              <a:bodyPr lIns="0" tIns="0" rIns="0" bIns="0" anchor="ctr">
                <a:prstTxWarp prst="textNoShape">
                  <a:avLst/>
                </a:prstTxWarp>
                <a:spAutoFit/>
              </a:bodyPr>
              <a:lstStyle/>
              <a:p>
                <a:endParaRPr lang="en-US"/>
              </a:p>
            </p:txBody>
          </p:sp>
        </p:grpSp>
        <p:sp>
          <p:nvSpPr>
            <p:cNvPr id="80912" name="Text Box 16"/>
            <p:cNvSpPr txBox="1">
              <a:spLocks noChangeArrowheads="1"/>
            </p:cNvSpPr>
            <p:nvPr/>
          </p:nvSpPr>
          <p:spPr bwMode="auto">
            <a:xfrm>
              <a:off x="3674" y="3284"/>
              <a:ext cx="233" cy="269"/>
            </a:xfrm>
            <a:prstGeom prst="rect">
              <a:avLst/>
            </a:prstGeom>
            <a:noFill/>
            <a:ln w="9525">
              <a:noFill/>
              <a:miter lim="800000"/>
              <a:headEnd/>
              <a:tailEnd/>
            </a:ln>
            <a:effectLst/>
          </p:spPr>
          <p:txBody>
            <a:bodyPr lIns="0" tIns="0" rIns="0" bIns="0">
              <a:prstTxWarp prst="textNoShape">
                <a:avLst/>
              </a:prstTxWarp>
              <a:spAutoFit/>
            </a:bodyPr>
            <a:lstStyle/>
            <a:p>
              <a:pPr algn="ctr" eaLnBrk="1" hangingPunct="1"/>
              <a:r>
                <a:rPr lang="en-US" sz="2800" b="0">
                  <a:latin typeface="Script MT Bold" pitchFamily="66" charset="0"/>
                </a:rPr>
                <a:t>L</a:t>
              </a:r>
            </a:p>
          </p:txBody>
        </p:sp>
        <p:sp>
          <p:nvSpPr>
            <p:cNvPr id="80913" name="Text Box 17"/>
            <p:cNvSpPr txBox="1">
              <a:spLocks noChangeArrowheads="1"/>
            </p:cNvSpPr>
            <p:nvPr/>
          </p:nvSpPr>
          <p:spPr bwMode="auto">
            <a:xfrm>
              <a:off x="4441" y="2860"/>
              <a:ext cx="125" cy="269"/>
            </a:xfrm>
            <a:prstGeom prst="rect">
              <a:avLst/>
            </a:prstGeom>
            <a:noFill/>
            <a:ln w="9525">
              <a:noFill/>
              <a:miter lim="800000"/>
              <a:headEnd/>
              <a:tailEnd/>
            </a:ln>
            <a:effectLst/>
          </p:spPr>
          <p:txBody>
            <a:bodyPr wrap="none" lIns="0" tIns="0" rIns="0" bIns="0">
              <a:prstTxWarp prst="textNoShape">
                <a:avLst/>
              </a:prstTxWarp>
              <a:spAutoFit/>
            </a:bodyPr>
            <a:lstStyle/>
            <a:p>
              <a:pPr algn="ctr" eaLnBrk="1" hangingPunct="1"/>
              <a:r>
                <a:rPr lang="en-US" sz="2800">
                  <a:latin typeface="Times New Roman" charset="0"/>
                </a:rPr>
                <a:t>S</a:t>
              </a:r>
            </a:p>
          </p:txBody>
        </p:sp>
        <p:sp>
          <p:nvSpPr>
            <p:cNvPr id="80914" name="Text Box 18"/>
            <p:cNvSpPr txBox="1">
              <a:spLocks noChangeArrowheads="1"/>
            </p:cNvSpPr>
            <p:nvPr/>
          </p:nvSpPr>
          <p:spPr bwMode="auto">
            <a:xfrm>
              <a:off x="378" y="2944"/>
              <a:ext cx="1661" cy="756"/>
            </a:xfrm>
            <a:prstGeom prst="rect">
              <a:avLst/>
            </a:prstGeom>
            <a:noFill/>
            <a:ln w="9525">
              <a:noFill/>
              <a:miter lim="800000"/>
              <a:headEnd/>
              <a:tailEnd/>
            </a:ln>
            <a:effectLst/>
          </p:spPr>
          <p:txBody>
            <a:bodyPr lIns="0" tIns="0" rIns="0" bIns="0">
              <a:prstTxWarp prst="textNoShape">
                <a:avLst/>
              </a:prstTxWarp>
              <a:spAutoFit/>
            </a:bodyPr>
            <a:lstStyle/>
            <a:p>
              <a:pPr marL="342900" indent="-342900" eaLnBrk="1" hangingPunct="1">
                <a:buFontTx/>
                <a:buAutoNum type="alphaUcParenR"/>
              </a:pPr>
              <a:r>
                <a:rPr lang="en-US" sz="2600" b="0">
                  <a:latin typeface="+mj-lt"/>
                </a:rPr>
                <a:t>Yes</a:t>
              </a:r>
            </a:p>
            <a:p>
              <a:pPr marL="342900" indent="-342900" eaLnBrk="1" hangingPunct="1"/>
              <a:r>
                <a:rPr lang="en-US" sz="2600" b="0">
                  <a:latin typeface="+mj-lt"/>
                </a:rPr>
                <a:t>B) No</a:t>
              </a:r>
            </a:p>
            <a:p>
              <a:pPr marL="342900" indent="-342900" eaLnBrk="1" hangingPunct="1"/>
              <a:r>
                <a:rPr lang="en-US" sz="2600" b="0">
                  <a:latin typeface="+mj-lt"/>
                </a:rPr>
                <a:t>C) Sometimes</a:t>
              </a:r>
            </a:p>
          </p:txBody>
        </p:sp>
        <p:sp>
          <p:nvSpPr>
            <p:cNvPr id="80915" name="Line 19"/>
            <p:cNvSpPr>
              <a:spLocks noChangeShapeType="1"/>
            </p:cNvSpPr>
            <p:nvPr/>
          </p:nvSpPr>
          <p:spPr bwMode="auto">
            <a:xfrm flipH="1" flipV="1">
              <a:off x="4342" y="3510"/>
              <a:ext cx="36" cy="46"/>
            </a:xfrm>
            <a:prstGeom prst="line">
              <a:avLst/>
            </a:prstGeom>
            <a:noFill/>
            <a:ln w="19050">
              <a:solidFill>
                <a:schemeClr val="tx1"/>
              </a:solidFill>
              <a:round/>
              <a:headEnd/>
              <a:tailEnd type="triangle" w="lg" len="lg"/>
            </a:ln>
            <a:effectLst/>
          </p:spPr>
          <p:txBody>
            <a:bodyPr wrap="none" lIns="0" tIns="0" rIns="0" bIns="0" anchor="ctr">
              <a:prstTxWarp prst="textNoShape">
                <a:avLst/>
              </a:prstTxWarp>
              <a:spAutoFit/>
            </a:bodyPr>
            <a:lstStyle/>
            <a:p>
              <a:endParaRPr lang="en-US"/>
            </a:p>
          </p:txBody>
        </p:sp>
        <p:sp>
          <p:nvSpPr>
            <p:cNvPr id="80916" name="Line 20"/>
            <p:cNvSpPr>
              <a:spLocks noChangeShapeType="1"/>
            </p:cNvSpPr>
            <p:nvPr/>
          </p:nvSpPr>
          <p:spPr bwMode="auto">
            <a:xfrm>
              <a:off x="3959" y="3475"/>
              <a:ext cx="73" cy="73"/>
            </a:xfrm>
            <a:prstGeom prst="line">
              <a:avLst/>
            </a:prstGeom>
            <a:noFill/>
            <a:ln w="9525">
              <a:solidFill>
                <a:schemeClr val="tx1"/>
              </a:solidFill>
              <a:round/>
              <a:headEnd/>
              <a:tailEnd type="triangle" w="lg" len="lg"/>
            </a:ln>
            <a:effectLst/>
          </p:spPr>
          <p:txBody>
            <a:bodyPr wrap="none" lIns="0" tIns="0" rIns="0" bIns="0" anchor="ctr">
              <a:prstTxWarp prst="textNoShape">
                <a:avLst/>
              </a:prstTxWarp>
              <a:spAutoFit/>
            </a:bodyPr>
            <a:lstStyle/>
            <a:p>
              <a:endParaRPr lang="en-US"/>
            </a:p>
          </p:txBody>
        </p:sp>
      </p:grpSp>
      <p:sp>
        <p:nvSpPr>
          <p:cNvPr id="21"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938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20" name="Rectangle 2"/>
          <p:cNvSpPr>
            <a:spLocks noGrp="1" noChangeArrowheads="1"/>
          </p:cNvSpPr>
          <p:nvPr>
            <p:ph type="title" idx="4294967295"/>
          </p:nvPr>
        </p:nvSpPr>
        <p:spPr>
          <a:xfrm>
            <a:off x="241300" y="0"/>
            <a:ext cx="8902700" cy="1143000"/>
          </a:xfrm>
        </p:spPr>
        <p:txBody>
          <a:bodyPr/>
          <a:lstStyle/>
          <a:p>
            <a:pPr algn="l"/>
            <a:r>
              <a:rPr lang="en-US" sz="3900" dirty="0">
                <a:ea typeface="ＭＳ Ｐゴシック" charset="-128"/>
                <a:cs typeface="ＭＳ Ｐゴシック" charset="-128"/>
              </a:rPr>
              <a:t>Why is                    </a:t>
            </a:r>
            <a:r>
              <a:rPr lang="en-US" sz="3900" dirty="0" smtClean="0">
                <a:ea typeface="ＭＳ Ｐゴシック" charset="-128"/>
                <a:cs typeface="ＭＳ Ｐゴシック" charset="-128"/>
              </a:rPr>
              <a:t>  in </a:t>
            </a:r>
            <a:r>
              <a:rPr lang="en-US" sz="3900" dirty="0">
                <a:ea typeface="ＭＳ Ｐゴシック" charset="-128"/>
                <a:cs typeface="ＭＳ Ｐゴシック" charset="-128"/>
              </a:rPr>
              <a:t>electrostatics?</a:t>
            </a:r>
            <a:endParaRPr lang="en-US" dirty="0">
              <a:ea typeface="ＭＳ Ｐゴシック" charset="-128"/>
              <a:cs typeface="ＭＳ Ｐゴシック" charset="-128"/>
            </a:endParaRPr>
          </a:p>
        </p:txBody>
      </p:sp>
      <p:sp>
        <p:nvSpPr>
          <p:cNvPr id="60421" name="Rectangle 4"/>
          <p:cNvSpPr>
            <a:spLocks noGrp="1" noChangeArrowheads="1"/>
          </p:cNvSpPr>
          <p:nvPr>
            <p:ph type="body" sz="half" idx="4294967295"/>
          </p:nvPr>
        </p:nvSpPr>
        <p:spPr>
          <a:xfrm>
            <a:off x="965200" y="1149350"/>
            <a:ext cx="7708900" cy="4105275"/>
          </a:xfrm>
        </p:spPr>
        <p:txBody>
          <a:bodyPr/>
          <a:lstStyle/>
          <a:p>
            <a:pPr>
              <a:lnSpc>
                <a:spcPct val="70000"/>
              </a:lnSpc>
              <a:buFontTx/>
              <a:buAutoNum type="alphaLcParenR"/>
            </a:pPr>
            <a:r>
              <a:rPr lang="en-US" sz="3000" dirty="0">
                <a:cs typeface="ヒラギノ角ゴ Pro W3" charset="-128"/>
              </a:rPr>
              <a:t> Because </a:t>
            </a:r>
          </a:p>
          <a:p>
            <a:pPr>
              <a:lnSpc>
                <a:spcPct val="70000"/>
              </a:lnSpc>
              <a:buFontTx/>
              <a:buAutoNum type="alphaLcParenR"/>
            </a:pPr>
            <a:endParaRPr lang="en-US" sz="3000" dirty="0">
              <a:cs typeface="ヒラギノ角ゴ Pro W3" charset="-128"/>
            </a:endParaRPr>
          </a:p>
          <a:p>
            <a:pPr>
              <a:lnSpc>
                <a:spcPct val="70000"/>
              </a:lnSpc>
              <a:buFontTx/>
              <a:buAutoNum type="alphaLcParenR"/>
            </a:pPr>
            <a:r>
              <a:rPr lang="en-US" sz="3000" dirty="0">
                <a:cs typeface="ヒラギノ角ゴ Pro W3" charset="-128"/>
              </a:rPr>
              <a:t> Because E is a conservative field</a:t>
            </a:r>
          </a:p>
          <a:p>
            <a:pPr>
              <a:lnSpc>
                <a:spcPct val="70000"/>
              </a:lnSpc>
              <a:buFontTx/>
              <a:buAutoNum type="alphaLcParenR"/>
            </a:pPr>
            <a:endParaRPr lang="en-US" sz="3000" dirty="0">
              <a:cs typeface="ヒラギノ角ゴ Pro W3" charset="-128"/>
            </a:endParaRPr>
          </a:p>
          <a:p>
            <a:pPr>
              <a:lnSpc>
                <a:spcPct val="70000"/>
              </a:lnSpc>
              <a:buFontTx/>
              <a:buAutoNum type="alphaLcParenR"/>
            </a:pPr>
            <a:r>
              <a:rPr lang="en-US" sz="3000" dirty="0">
                <a:cs typeface="ヒラギノ角ゴ Pro W3" charset="-128"/>
              </a:rPr>
              <a:t> Because the potential (voltage) between two points is independent of the path</a:t>
            </a:r>
          </a:p>
          <a:p>
            <a:pPr>
              <a:lnSpc>
                <a:spcPct val="70000"/>
              </a:lnSpc>
              <a:buFontTx/>
              <a:buAutoNum type="alphaLcParenR" startAt="4"/>
            </a:pPr>
            <a:endParaRPr lang="en-US" sz="3000" dirty="0">
              <a:cs typeface="ヒラギノ角ゴ Pro W3" charset="-128"/>
            </a:endParaRPr>
          </a:p>
          <a:p>
            <a:pPr>
              <a:lnSpc>
                <a:spcPct val="70000"/>
              </a:lnSpc>
              <a:buFontTx/>
              <a:buAutoNum type="alphaLcParenR" startAt="4"/>
            </a:pPr>
            <a:r>
              <a:rPr lang="en-US" sz="3000" dirty="0">
                <a:cs typeface="ヒラギノ角ゴ Pro W3" charset="-128"/>
              </a:rPr>
              <a:t> All of the above</a:t>
            </a:r>
          </a:p>
          <a:p>
            <a:pPr>
              <a:lnSpc>
                <a:spcPct val="70000"/>
              </a:lnSpc>
              <a:buFontTx/>
              <a:buAutoNum type="alphaLcParenR" startAt="4"/>
            </a:pPr>
            <a:endParaRPr lang="en-US" sz="3000" dirty="0">
              <a:cs typeface="ヒラギノ角ゴ Pro W3" charset="-128"/>
            </a:endParaRPr>
          </a:p>
          <a:p>
            <a:pPr>
              <a:lnSpc>
                <a:spcPct val="70000"/>
              </a:lnSpc>
              <a:buFontTx/>
              <a:buAutoNum type="alphaLcParenR" startAt="4"/>
            </a:pPr>
            <a:r>
              <a:rPr lang="en-US" sz="3000" dirty="0">
                <a:cs typeface="ヒラギノ角ゴ Pro W3" charset="-128"/>
              </a:rPr>
              <a:t> NONE of the above - it's not always true!</a:t>
            </a:r>
            <a:endParaRPr lang="en-US" sz="1600" dirty="0">
              <a:cs typeface="ヒラギノ角ゴ Pro W3" charset="-128"/>
            </a:endParaRPr>
          </a:p>
        </p:txBody>
      </p:sp>
      <p:graphicFrame>
        <p:nvGraphicFramePr>
          <p:cNvPr id="60418" name="Object 1024"/>
          <p:cNvGraphicFramePr>
            <a:graphicFrameLocks noChangeAspect="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46787612"/>
              </p:ext>
            </p:extLst>
          </p:nvPr>
        </p:nvGraphicFramePr>
        <p:xfrm>
          <a:off x="3032125" y="971550"/>
          <a:ext cx="1773238" cy="620713"/>
        </p:xfrm>
        <a:graphic>
          <a:graphicData uri="http://schemas.openxmlformats.org/presentationml/2006/ole">
            <p:oleObj spid="_x0000_s9253" name="Equation" r:id="rId4" imgW="596900" imgH="203200" progId="Equation.3">
              <p:embed/>
            </p:oleObj>
          </a:graphicData>
        </a:graphic>
      </p:graphicFrame>
      <p:graphicFrame>
        <p:nvGraphicFramePr>
          <p:cNvPr id="60419" name="Object 3"/>
          <p:cNvGraphicFramePr>
            <a:graphicFrameLocks noChangeAspect="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9389053"/>
              </p:ext>
            </p:extLst>
          </p:nvPr>
        </p:nvGraphicFramePr>
        <p:xfrm>
          <a:off x="1772003" y="161043"/>
          <a:ext cx="2209800" cy="852487"/>
        </p:xfrm>
        <a:graphic>
          <a:graphicData uri="http://schemas.openxmlformats.org/presentationml/2006/ole">
            <p:oleObj spid="_x0000_s9254" name="Equation" r:id="rId5" imgW="723600" imgH="279360" progId="Equation.3">
              <p:embed/>
            </p:oleObj>
          </a:graphicData>
        </a:graphic>
      </p:graphicFrame>
      <p:sp>
        <p:nvSpPr>
          <p:cNvPr id="6"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15565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3" name="Text Box 2"/>
          <p:cNvSpPr txBox="1">
            <a:spLocks noChangeArrowheads="1"/>
          </p:cNvSpPr>
          <p:nvPr/>
        </p:nvSpPr>
        <p:spPr bwMode="auto">
          <a:xfrm>
            <a:off x="304800" y="1752600"/>
            <a:ext cx="8393113" cy="3539431"/>
          </a:xfrm>
          <a:prstGeom prst="rect">
            <a:avLst/>
          </a:prstGeom>
          <a:noFill/>
          <a:ln w="9525">
            <a:noFill/>
            <a:miter lim="800000"/>
            <a:headEnd/>
            <a:tailEnd/>
          </a:ln>
        </p:spPr>
        <p:txBody>
          <a:bodyPr>
            <a:prstTxWarp prst="textNoShape">
              <a:avLst/>
            </a:prstTxWarp>
            <a:spAutoFit/>
          </a:bodyPr>
          <a:lstStyle/>
          <a:p>
            <a:pPr marL="457200" indent="-457200">
              <a:spcBef>
                <a:spcPct val="50000"/>
              </a:spcBef>
            </a:pPr>
            <a:r>
              <a:rPr lang="en-US" sz="3200"/>
              <a:t>A) Could be E(r), or  V(r)</a:t>
            </a:r>
          </a:p>
          <a:p>
            <a:pPr marL="457200" indent="-457200">
              <a:spcBef>
                <a:spcPct val="50000"/>
              </a:spcBef>
              <a:buFont typeface="Arial" charset="0"/>
              <a:buNone/>
            </a:pPr>
            <a:r>
              <a:rPr lang="en-US" sz="3200"/>
              <a:t>B) Could be E(r), but can't be V(r)</a:t>
            </a:r>
          </a:p>
          <a:p>
            <a:pPr marL="457200" indent="-457200">
              <a:spcBef>
                <a:spcPct val="50000"/>
              </a:spcBef>
              <a:buFont typeface="Arial" charset="0"/>
              <a:buNone/>
            </a:pPr>
            <a:r>
              <a:rPr lang="en-US" sz="3200"/>
              <a:t>C) Can't be E(r), could be V(r)</a:t>
            </a:r>
          </a:p>
          <a:p>
            <a:pPr marL="457200" indent="-457200">
              <a:spcBef>
                <a:spcPct val="50000"/>
              </a:spcBef>
              <a:buFont typeface="Arial" charset="0"/>
              <a:buNone/>
            </a:pPr>
            <a:r>
              <a:rPr lang="en-US" sz="3200"/>
              <a:t>D) Can't be either                   </a:t>
            </a:r>
          </a:p>
          <a:p>
            <a:pPr marL="457200" indent="-457200">
              <a:spcBef>
                <a:spcPct val="50000"/>
              </a:spcBef>
              <a:buFont typeface="Arial" charset="0"/>
              <a:buNone/>
            </a:pPr>
            <a:r>
              <a:rPr lang="en-US" sz="3200"/>
              <a:t>E) ???</a:t>
            </a:r>
            <a:endParaRPr lang="en-US" sz="3600"/>
          </a:p>
        </p:txBody>
      </p:sp>
      <p:graphicFrame>
        <p:nvGraphicFramePr>
          <p:cNvPr id="35842" name="Object 4"/>
          <p:cNvGraphicFramePr>
            <a:graphicFrameLocks noChangeAspect="1"/>
          </p:cNvGraphicFramePr>
          <p:nvPr/>
        </p:nvGraphicFramePr>
        <p:xfrm>
          <a:off x="4868862" y="252413"/>
          <a:ext cx="4275138" cy="2046287"/>
        </p:xfrm>
        <a:graphic>
          <a:graphicData uri="http://schemas.openxmlformats.org/presentationml/2006/ole">
            <p:oleObj spid="_x0000_s10261" name="Picture" r:id="rId4" imgW="25142857" imgH="19453968" progId="Word.Picture.8">
              <p:embed/>
            </p:oleObj>
          </a:graphicData>
        </a:graphic>
      </p:graphicFrame>
      <p:sp>
        <p:nvSpPr>
          <p:cNvPr id="35844" name="Rectangle 5"/>
          <p:cNvSpPr>
            <a:spLocks noGrp="1" noChangeArrowheads="1"/>
          </p:cNvSpPr>
          <p:nvPr>
            <p:ph type="title" idx="4294967295"/>
          </p:nvPr>
        </p:nvSpPr>
        <p:spPr>
          <a:xfrm>
            <a:off x="228600" y="381000"/>
            <a:ext cx="5029200" cy="1143000"/>
          </a:xfrm>
        </p:spPr>
        <p:txBody>
          <a:bodyPr>
            <a:normAutofit fontScale="90000"/>
          </a:bodyPr>
          <a:lstStyle/>
          <a:p>
            <a:pPr eaLnBrk="1" hangingPunct="1"/>
            <a:r>
              <a:rPr lang="en-US" sz="2800">
                <a:solidFill>
                  <a:srgbClr val="0000FF"/>
                </a:solidFill>
                <a:cs typeface="ヒラギノ角ゴ Pro W3" charset="-128"/>
              </a:rPr>
              <a:t>Could this be a plot of |E|(r)? Or V(r)? </a:t>
            </a:r>
            <a:br>
              <a:rPr lang="en-US" sz="2800">
                <a:solidFill>
                  <a:srgbClr val="0000FF"/>
                </a:solidFill>
                <a:cs typeface="ヒラギノ角ゴ Pro W3" charset="-128"/>
              </a:rPr>
            </a:br>
            <a:r>
              <a:rPr lang="en-US" sz="2800">
                <a:solidFill>
                  <a:srgbClr val="0000FF"/>
                </a:solidFill>
                <a:cs typeface="ヒラギノ角ゴ Pro W3" charset="-128"/>
              </a:rPr>
              <a:t>(for SOME physical situation?)</a:t>
            </a:r>
            <a:r>
              <a:rPr lang="en-US" sz="3600">
                <a:solidFill>
                  <a:schemeClr val="tx1"/>
                </a:solidFill>
                <a:cs typeface="ヒラギノ角ゴ Pro W3" charset="-128"/>
              </a:rPr>
              <a:t/>
            </a:r>
            <a:br>
              <a:rPr lang="en-US" sz="3600">
                <a:solidFill>
                  <a:schemeClr val="tx1"/>
                </a:solidFill>
                <a:cs typeface="ヒラギノ角ゴ Pro W3" charset="-128"/>
              </a:rPr>
            </a:br>
            <a:endParaRPr lang="en-US">
              <a:cs typeface="ヒラギノ角ゴ Pro W3" charset="-128"/>
            </a:endParaRPr>
          </a:p>
        </p:txBody>
      </p:sp>
      <p:sp>
        <p:nvSpPr>
          <p:cNvPr id="5"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R17</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7317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3"/>
          <p:cNvSpPr>
            <a:spLocks noGrp="1" noChangeArrowheads="1"/>
          </p:cNvSpPr>
          <p:nvPr>
            <p:ph type="title" idx="4294967295"/>
          </p:nvPr>
        </p:nvSpPr>
        <p:spPr>
          <a:xfrm>
            <a:off x="571500" y="857250"/>
            <a:ext cx="8458200" cy="1143000"/>
          </a:xfrm>
        </p:spPr>
        <p:txBody>
          <a:bodyPr>
            <a:normAutofit fontScale="90000"/>
          </a:bodyPr>
          <a:lstStyle/>
          <a:p>
            <a:pPr algn="l" eaLnBrk="1" hangingPunct="1"/>
            <a:r>
              <a:rPr lang="en-US" sz="3200">
                <a:cs typeface="ヒラギノ角ゴ Pro W3" charset="-128"/>
              </a:rPr>
              <a:t>Given a thin spherical </a:t>
            </a:r>
            <a:r>
              <a:rPr lang="en-US" sz="3200" i="1">
                <a:cs typeface="ヒラギノ角ゴ Pro W3" charset="-128"/>
              </a:rPr>
              <a:t>shell</a:t>
            </a:r>
            <a:r>
              <a:rPr lang="en-US" sz="3200">
                <a:cs typeface="ヒラギノ角ゴ Pro W3" charset="-128"/>
              </a:rPr>
              <a:t> with uniform </a:t>
            </a:r>
            <a:r>
              <a:rPr lang="en-US" sz="3200" i="1">
                <a:cs typeface="ヒラギノ角ゴ Pro W3" charset="-128"/>
              </a:rPr>
              <a:t>surface charge</a:t>
            </a:r>
            <a:r>
              <a:rPr lang="en-US" sz="3200">
                <a:cs typeface="ヒラギノ角ゴ Pro W3" charset="-128"/>
              </a:rPr>
              <a:t> density σ (and no other charges anywhere else) </a:t>
            </a:r>
            <a:r>
              <a:rPr lang="en-US" sz="3200">
                <a:solidFill>
                  <a:srgbClr val="0000FF"/>
                </a:solidFill>
                <a:cs typeface="ヒラギノ角ゴ Pro W3" charset="-128"/>
              </a:rPr>
              <a:t>what can you say about the potential V </a:t>
            </a:r>
            <a:r>
              <a:rPr lang="en-US" sz="3200" i="1">
                <a:solidFill>
                  <a:srgbClr val="0000FF"/>
                </a:solidFill>
                <a:cs typeface="ヒラギノ角ゴ Pro W3" charset="-128"/>
              </a:rPr>
              <a:t>inside</a:t>
            </a:r>
            <a:r>
              <a:rPr lang="en-US" sz="3200">
                <a:solidFill>
                  <a:srgbClr val="0000FF"/>
                </a:solidFill>
                <a:cs typeface="ヒラギノ角ゴ Pro W3" charset="-128"/>
              </a:rPr>
              <a:t> this sphere?</a:t>
            </a:r>
            <a:r>
              <a:rPr lang="en-US" sz="3200">
                <a:cs typeface="ヒラギノ角ゴ Pro W3" charset="-128"/>
              </a:rPr>
              <a:t> (Assume as usual, V(∞)=0)</a:t>
            </a:r>
          </a:p>
        </p:txBody>
      </p:sp>
      <p:sp>
        <p:nvSpPr>
          <p:cNvPr id="37891" name="Text Box 4"/>
          <p:cNvSpPr txBox="1">
            <a:spLocks noChangeArrowheads="1"/>
          </p:cNvSpPr>
          <p:nvPr/>
        </p:nvSpPr>
        <p:spPr bwMode="auto">
          <a:xfrm>
            <a:off x="76200" y="2667000"/>
            <a:ext cx="9029700" cy="2062103"/>
          </a:xfrm>
          <a:prstGeom prst="rect">
            <a:avLst/>
          </a:prstGeom>
          <a:noFill/>
          <a:ln w="9525">
            <a:noFill/>
            <a:miter lim="800000"/>
            <a:headEnd/>
            <a:tailEnd/>
          </a:ln>
        </p:spPr>
        <p:txBody>
          <a:bodyPr wrap="square">
            <a:prstTxWarp prst="textNoShape">
              <a:avLst/>
            </a:prstTxWarp>
            <a:spAutoFit/>
          </a:bodyPr>
          <a:lstStyle/>
          <a:p>
            <a:pPr marL="457200" indent="-457200">
              <a:buFont typeface="Arial" charset="0"/>
              <a:buAutoNum type="alphaUcParenR"/>
            </a:pPr>
            <a:r>
              <a:rPr lang="en-US" sz="3200"/>
              <a:t> V=0  everywhere inside</a:t>
            </a:r>
          </a:p>
          <a:p>
            <a:pPr marL="457200" indent="-457200">
              <a:buFont typeface="Arial" charset="0"/>
              <a:buAutoNum type="alphaUcParenR"/>
            </a:pPr>
            <a:r>
              <a:rPr lang="en-US" sz="3200"/>
              <a:t> V = non-zero constant  everywhere inside</a:t>
            </a:r>
          </a:p>
          <a:p>
            <a:pPr marL="457200" indent="-457200">
              <a:buFont typeface="Arial" charset="0"/>
              <a:buNone/>
            </a:pPr>
            <a:r>
              <a:rPr lang="en-US" sz="3200"/>
              <a:t>C) V must vary with position, but 0 at the center.</a:t>
            </a:r>
          </a:p>
          <a:p>
            <a:pPr marL="457200" indent="-457200">
              <a:buFont typeface="Arial" charset="0"/>
              <a:buNone/>
            </a:pPr>
            <a:r>
              <a:rPr lang="en-US" sz="3200"/>
              <a:t>D) None of these/something else/not sure. </a:t>
            </a:r>
          </a:p>
        </p:txBody>
      </p:sp>
      <p:sp>
        <p:nvSpPr>
          <p:cNvPr id="4"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R18</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4301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685800" y="457200"/>
            <a:ext cx="8229600" cy="1981200"/>
          </a:xfrm>
        </p:spPr>
        <p:txBody>
          <a:bodyPr/>
          <a:lstStyle/>
          <a:p>
            <a:pPr marL="0" indent="0">
              <a:buFontTx/>
              <a:buNone/>
            </a:pPr>
            <a:r>
              <a:rPr lang="en-US" sz="2800">
                <a:cs typeface="ヒラギノ角ゴ Pro W3" charset="-128"/>
              </a:rPr>
              <a:t>A point charge +q is near a neutral copper sphere with a hollow interior space.  </a:t>
            </a:r>
            <a:r>
              <a:rPr lang="en-US" sz="2800">
                <a:solidFill>
                  <a:srgbClr val="0000FF"/>
                </a:solidFill>
                <a:cs typeface="ヒラギノ角ゴ Pro W3" charset="-128"/>
              </a:rPr>
              <a:t>In equilibrium, the surface charge density </a:t>
            </a:r>
            <a:r>
              <a:rPr lang="en-US" sz="2800">
                <a:solidFill>
                  <a:srgbClr val="0000FF"/>
                </a:solidFill>
                <a:latin typeface="Symbol" charset="2"/>
                <a:cs typeface="ヒラギノ角ゴ Pro W3" charset="-128"/>
              </a:rPr>
              <a:t>σ</a:t>
            </a:r>
            <a:r>
              <a:rPr lang="en-US" sz="2800">
                <a:solidFill>
                  <a:srgbClr val="0000FF"/>
                </a:solidFill>
                <a:cs typeface="ヒラギノ角ゴ Pro W3" charset="-128"/>
              </a:rPr>
              <a:t> on the interior of the hollow space is..</a:t>
            </a:r>
            <a:endParaRPr lang="en-US" sz="1600">
              <a:solidFill>
                <a:srgbClr val="0000FF"/>
              </a:solidFill>
              <a:cs typeface="ヒラギノ角ゴ Pro W3" charset="-128"/>
            </a:endParaRPr>
          </a:p>
        </p:txBody>
      </p:sp>
      <p:sp>
        <p:nvSpPr>
          <p:cNvPr id="39939" name="Oval 3"/>
          <p:cNvSpPr>
            <a:spLocks noChangeArrowheads="1"/>
          </p:cNvSpPr>
          <p:nvPr/>
        </p:nvSpPr>
        <p:spPr bwMode="auto">
          <a:xfrm>
            <a:off x="1025525" y="2590800"/>
            <a:ext cx="2514600" cy="2514600"/>
          </a:xfrm>
          <a:prstGeom prst="ellipse">
            <a:avLst/>
          </a:prstGeom>
          <a:solidFill>
            <a:srgbClr val="FF9900"/>
          </a:solidFill>
          <a:ln w="9525">
            <a:solidFill>
              <a:schemeClr val="tx1"/>
            </a:solidFill>
            <a:round/>
            <a:headEnd/>
            <a:tailEnd/>
          </a:ln>
        </p:spPr>
        <p:txBody>
          <a:bodyPr wrap="none" anchor="ctr">
            <a:prstTxWarp prst="textNoShape">
              <a:avLst/>
            </a:prstTxWarp>
          </a:bodyPr>
          <a:lstStyle/>
          <a:p>
            <a:endParaRPr lang="en-US"/>
          </a:p>
        </p:txBody>
      </p:sp>
      <p:sp>
        <p:nvSpPr>
          <p:cNvPr id="39940" name="Text Box 6"/>
          <p:cNvSpPr txBox="1">
            <a:spLocks noChangeArrowheads="1"/>
          </p:cNvSpPr>
          <p:nvPr/>
        </p:nvSpPr>
        <p:spPr bwMode="auto">
          <a:xfrm>
            <a:off x="3943350" y="3014663"/>
            <a:ext cx="704850" cy="641350"/>
          </a:xfrm>
          <a:prstGeom prst="rect">
            <a:avLst/>
          </a:prstGeom>
          <a:noFill/>
          <a:ln w="9525">
            <a:noFill/>
            <a:miter lim="800000"/>
            <a:headEnd/>
            <a:tailEnd/>
          </a:ln>
        </p:spPr>
        <p:txBody>
          <a:bodyPr wrap="none">
            <a:prstTxWarp prst="textNoShape">
              <a:avLst/>
            </a:prstTxWarp>
            <a:spAutoFit/>
          </a:bodyPr>
          <a:lstStyle/>
          <a:p>
            <a:r>
              <a:rPr lang="en-US" sz="3600"/>
              <a:t>+q</a:t>
            </a:r>
          </a:p>
        </p:txBody>
      </p:sp>
      <p:sp>
        <p:nvSpPr>
          <p:cNvPr id="39941" name="Oval 6"/>
          <p:cNvSpPr>
            <a:spLocks noChangeArrowheads="1"/>
          </p:cNvSpPr>
          <p:nvPr/>
        </p:nvSpPr>
        <p:spPr bwMode="auto">
          <a:xfrm>
            <a:off x="1558925" y="3200400"/>
            <a:ext cx="1371600" cy="13716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39942" name="Arc 7"/>
          <p:cNvSpPr>
            <a:spLocks/>
          </p:cNvSpPr>
          <p:nvPr/>
        </p:nvSpPr>
        <p:spPr bwMode="auto">
          <a:xfrm flipV="1">
            <a:off x="1635125" y="2209800"/>
            <a:ext cx="1552575" cy="1752600"/>
          </a:xfrm>
          <a:custGeom>
            <a:avLst/>
            <a:gdLst>
              <a:gd name="T0" fmla="*/ 0 w 20968"/>
              <a:gd name="T1" fmla="*/ 0 h 21600"/>
              <a:gd name="T2" fmla="*/ 2147483647 w 20968"/>
              <a:gd name="T3" fmla="*/ 2147483647 h 21600"/>
              <a:gd name="T4" fmla="*/ 0 w 20968"/>
              <a:gd name="T5" fmla="*/ 2147483647 h 21600"/>
              <a:gd name="T6" fmla="*/ 0 60000 65536"/>
              <a:gd name="T7" fmla="*/ 0 60000 65536"/>
              <a:gd name="T8" fmla="*/ 0 60000 65536"/>
              <a:gd name="T9" fmla="*/ 0 w 20968"/>
              <a:gd name="T10" fmla="*/ 0 h 21600"/>
              <a:gd name="T11" fmla="*/ 20968 w 20968"/>
              <a:gd name="T12" fmla="*/ 21600 h 21600"/>
            </a:gdLst>
            <a:ahLst/>
            <a:cxnLst>
              <a:cxn ang="T6">
                <a:pos x="T0" y="T1"/>
              </a:cxn>
              <a:cxn ang="T7">
                <a:pos x="T2" y="T3"/>
              </a:cxn>
              <a:cxn ang="T8">
                <a:pos x="T4" y="T5"/>
              </a:cxn>
            </a:cxnLst>
            <a:rect l="T9" t="T10" r="T11" b="T12"/>
            <a:pathLst>
              <a:path w="20968" h="21600" fill="none" extrusionOk="0">
                <a:moveTo>
                  <a:pt x="0" y="-1"/>
                </a:moveTo>
                <a:cubicBezTo>
                  <a:pt x="9931" y="-1"/>
                  <a:pt x="18583" y="6772"/>
                  <a:pt x="20968" y="16413"/>
                </a:cubicBezTo>
              </a:path>
              <a:path w="20968" h="21600" stroke="0" extrusionOk="0">
                <a:moveTo>
                  <a:pt x="0" y="-1"/>
                </a:moveTo>
                <a:cubicBezTo>
                  <a:pt x="9931" y="-1"/>
                  <a:pt x="18583" y="6772"/>
                  <a:pt x="20968" y="16413"/>
                </a:cubicBezTo>
                <a:lnTo>
                  <a:pt x="0" y="21600"/>
                </a:lnTo>
                <a:close/>
              </a:path>
            </a:pathLst>
          </a:custGeom>
          <a:noFill/>
          <a:ln w="9525">
            <a:solidFill>
              <a:schemeClr val="tx1"/>
            </a:solidFill>
            <a:round/>
            <a:headEnd type="triangle" w="med" len="med"/>
            <a:tailEnd/>
          </a:ln>
        </p:spPr>
        <p:txBody>
          <a:bodyPr wrap="none" anchor="ctr">
            <a:prstTxWarp prst="textNoShape">
              <a:avLst/>
            </a:prstTxWarp>
          </a:bodyPr>
          <a:lstStyle/>
          <a:p>
            <a:endParaRPr lang="en-US"/>
          </a:p>
        </p:txBody>
      </p:sp>
      <p:sp>
        <p:nvSpPr>
          <p:cNvPr id="39943" name="Text Box 8"/>
          <p:cNvSpPr txBox="1">
            <a:spLocks noChangeArrowheads="1"/>
          </p:cNvSpPr>
          <p:nvPr/>
        </p:nvSpPr>
        <p:spPr bwMode="auto">
          <a:xfrm>
            <a:off x="2930525" y="2133600"/>
            <a:ext cx="1001713" cy="519113"/>
          </a:xfrm>
          <a:prstGeom prst="rect">
            <a:avLst/>
          </a:prstGeom>
          <a:noFill/>
          <a:ln w="9525">
            <a:noFill/>
            <a:miter lim="800000"/>
            <a:headEnd/>
            <a:tailEnd/>
          </a:ln>
        </p:spPr>
        <p:txBody>
          <a:bodyPr wrap="none">
            <a:prstTxWarp prst="textNoShape">
              <a:avLst/>
            </a:prstTxWarp>
            <a:spAutoFit/>
          </a:bodyPr>
          <a:lstStyle/>
          <a:p>
            <a:r>
              <a:rPr lang="en-US" sz="2800">
                <a:latin typeface="Symbol" charset="2"/>
              </a:rPr>
              <a:t>σ</a:t>
            </a:r>
            <a:r>
              <a:rPr lang="en-US" sz="2800"/>
              <a:t> = ?</a:t>
            </a:r>
          </a:p>
        </p:txBody>
      </p:sp>
      <p:sp>
        <p:nvSpPr>
          <p:cNvPr id="39944" name="Text Box 9"/>
          <p:cNvSpPr txBox="1">
            <a:spLocks noChangeArrowheads="1"/>
          </p:cNvSpPr>
          <p:nvPr/>
        </p:nvSpPr>
        <p:spPr bwMode="auto">
          <a:xfrm>
            <a:off x="5105400" y="1981200"/>
            <a:ext cx="3810000" cy="2893100"/>
          </a:xfrm>
          <a:prstGeom prst="rect">
            <a:avLst/>
          </a:prstGeom>
          <a:noFill/>
          <a:ln w="9525">
            <a:noFill/>
            <a:miter lim="800000"/>
            <a:headEnd/>
            <a:tailEnd/>
          </a:ln>
        </p:spPr>
        <p:txBody>
          <a:bodyPr>
            <a:prstTxWarp prst="textNoShape">
              <a:avLst/>
            </a:prstTxWarp>
            <a:spAutoFit/>
          </a:bodyPr>
          <a:lstStyle/>
          <a:p>
            <a:pPr marL="342900" indent="-342900">
              <a:buFontTx/>
              <a:buAutoNum type="alphaUcParenR"/>
            </a:pPr>
            <a:r>
              <a:rPr lang="en-US" sz="2600"/>
              <a:t> Zero everywhere</a:t>
            </a:r>
          </a:p>
          <a:p>
            <a:pPr marL="342900" indent="-342900">
              <a:buFontTx/>
              <a:buAutoNum type="alphaUcParenR"/>
            </a:pPr>
            <a:r>
              <a:rPr lang="en-US" sz="2600"/>
              <a:t> Non-zero, but with zero net total charge on interior surface</a:t>
            </a:r>
          </a:p>
          <a:p>
            <a:pPr marL="342900" indent="-342900"/>
            <a:r>
              <a:rPr lang="en-US" sz="2600"/>
              <a:t>C) Non-zero, with non-zero net total charge on interior surface.</a:t>
            </a:r>
          </a:p>
        </p:txBody>
      </p:sp>
      <p:sp>
        <p:nvSpPr>
          <p:cNvPr id="39945" name="Oval 9"/>
          <p:cNvSpPr>
            <a:spLocks noChangeArrowheads="1"/>
          </p:cNvSpPr>
          <p:nvPr/>
        </p:nvSpPr>
        <p:spPr bwMode="auto">
          <a:xfrm>
            <a:off x="4149725" y="3656013"/>
            <a:ext cx="152400" cy="152400"/>
          </a:xfrm>
          <a:prstGeom prst="ellipse">
            <a:avLst/>
          </a:prstGeom>
          <a:solidFill>
            <a:srgbClr val="FF0000"/>
          </a:solidFill>
          <a:ln w="9525">
            <a:solidFill>
              <a:schemeClr val="tx1"/>
            </a:solidFill>
            <a:round/>
            <a:headEnd/>
            <a:tailEnd/>
          </a:ln>
        </p:spPr>
        <p:txBody>
          <a:bodyPr>
            <a:prstTxWarp prst="textNoShape">
              <a:avLst/>
            </a:prstTxWarp>
          </a:bodyPr>
          <a:lstStyle/>
          <a:p>
            <a:pPr defTabSz="914400" eaLnBrk="0" hangingPunct="0"/>
            <a:endParaRPr lang="en-US" sz="2400">
              <a:ea typeface="ヒラギノ角ゴ Pro W3" charset="-128"/>
              <a:cs typeface="ヒラギノ角ゴ Pro W3" charset="-128"/>
            </a:endParaRPr>
          </a:p>
        </p:txBody>
      </p:sp>
      <p:sp>
        <p:nvSpPr>
          <p:cNvPr id="10"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R19</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349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4"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1026"/>
          <p:cNvSpPr>
            <a:spLocks noGrp="1" noChangeArrowheads="1"/>
          </p:cNvSpPr>
          <p:nvPr>
            <p:ph type="title" idx="4294967295"/>
          </p:nvPr>
        </p:nvSpPr>
        <p:spPr>
          <a:xfrm>
            <a:off x="609600" y="0"/>
            <a:ext cx="7772400" cy="1970088"/>
          </a:xfrm>
        </p:spPr>
        <p:txBody>
          <a:bodyPr/>
          <a:lstStyle/>
          <a:p>
            <a:pPr algn="l" eaLnBrk="1" hangingPunct="1"/>
            <a:r>
              <a:rPr lang="en-US" sz="2800" smtClean="0">
                <a:ea typeface="ＭＳ Ｐゴシック" charset="-128"/>
                <a:cs typeface="ＭＳ Ｐゴシック" charset="-128"/>
              </a:rPr>
              <a:t>Two charges +q and -q are on the y-axis, symmetric about the origin. Point A is an empty point in space on the x-axis. </a:t>
            </a:r>
            <a:r>
              <a:rPr lang="en-US" sz="2800" smtClean="0">
                <a:solidFill>
                  <a:srgbClr val="3366FF"/>
                </a:solidFill>
                <a:ea typeface="ＭＳ Ｐゴシック" charset="-128"/>
                <a:cs typeface="ＭＳ Ｐゴシック" charset="-128"/>
              </a:rPr>
              <a:t>The direction of the E field at  A is…</a:t>
            </a:r>
            <a:endParaRPr lang="en-US" sz="2000" smtClean="0">
              <a:solidFill>
                <a:srgbClr val="3366FF"/>
              </a:solidFill>
              <a:ea typeface="ＭＳ Ｐゴシック" charset="-128"/>
              <a:cs typeface="ＭＳ Ｐゴシック" charset="-128"/>
            </a:endParaRPr>
          </a:p>
        </p:txBody>
      </p:sp>
      <p:sp>
        <p:nvSpPr>
          <p:cNvPr id="23555" name="Rectangle 1030"/>
          <p:cNvSpPr>
            <a:spLocks noGrp="1" noChangeArrowheads="1"/>
          </p:cNvSpPr>
          <p:nvPr>
            <p:ph type="body" idx="4294967295"/>
          </p:nvPr>
        </p:nvSpPr>
        <p:spPr>
          <a:xfrm>
            <a:off x="457200" y="1828800"/>
            <a:ext cx="7772400" cy="2852738"/>
          </a:xfrm>
          <a:noFill/>
        </p:spPr>
        <p:txBody>
          <a:bodyPr/>
          <a:lstStyle/>
          <a:p>
            <a:pPr marL="381000" indent="-381000" eaLnBrk="1" hangingPunct="1">
              <a:buFontTx/>
              <a:buAutoNum type="alphaUcPeriod"/>
            </a:pPr>
            <a:r>
              <a:rPr lang="en-US" sz="2800" smtClean="0">
                <a:ea typeface="ＭＳ Ｐゴシック" charset="-128"/>
                <a:cs typeface="ＭＳ Ｐゴシック" charset="-128"/>
              </a:rPr>
              <a:t>Up</a:t>
            </a:r>
          </a:p>
          <a:p>
            <a:pPr marL="381000" indent="-381000" eaLnBrk="1" hangingPunct="1">
              <a:buFontTx/>
              <a:buAutoNum type="alphaUcPeriod"/>
            </a:pPr>
            <a:r>
              <a:rPr lang="en-US" sz="2800" smtClean="0">
                <a:ea typeface="ＭＳ Ｐゴシック" charset="-128"/>
                <a:cs typeface="ＭＳ Ｐゴシック" charset="-128"/>
              </a:rPr>
              <a:t>Down</a:t>
            </a:r>
          </a:p>
          <a:p>
            <a:pPr marL="381000" indent="-381000" eaLnBrk="1" hangingPunct="1">
              <a:buFontTx/>
              <a:buAutoNum type="alphaUcPeriod"/>
            </a:pPr>
            <a:r>
              <a:rPr lang="en-US" sz="2800" smtClean="0">
                <a:ea typeface="ＭＳ Ｐゴシック" charset="-128"/>
                <a:cs typeface="ＭＳ Ｐゴシック" charset="-128"/>
              </a:rPr>
              <a:t>Left</a:t>
            </a:r>
          </a:p>
          <a:p>
            <a:pPr marL="381000" indent="-381000" eaLnBrk="1" hangingPunct="1">
              <a:buFontTx/>
              <a:buAutoNum type="alphaUcPeriod"/>
            </a:pPr>
            <a:r>
              <a:rPr lang="en-US" sz="2800" smtClean="0">
                <a:ea typeface="ＭＳ Ｐゴシック" charset="-128"/>
                <a:cs typeface="ＭＳ Ｐゴシック" charset="-128"/>
              </a:rPr>
              <a:t>Right</a:t>
            </a:r>
          </a:p>
          <a:p>
            <a:pPr marL="381000" indent="-381000" eaLnBrk="1" hangingPunct="1">
              <a:buFontTx/>
              <a:buAutoNum type="alphaUcPeriod"/>
            </a:pPr>
            <a:r>
              <a:rPr lang="en-US" sz="2800" smtClean="0">
                <a:ea typeface="ＭＳ Ｐゴシック" charset="-128"/>
                <a:cs typeface="ＭＳ Ｐゴシック" charset="-128"/>
              </a:rPr>
              <a:t>Some other direction, or E = 0, or ambiguous </a:t>
            </a:r>
          </a:p>
        </p:txBody>
      </p:sp>
      <p:grpSp>
        <p:nvGrpSpPr>
          <p:cNvPr id="23557" name="Group 5"/>
          <p:cNvGrpSpPr>
            <a:grpSpLocks noChangeAspect="1"/>
          </p:cNvGrpSpPr>
          <p:nvPr/>
        </p:nvGrpSpPr>
        <p:grpSpPr bwMode="auto">
          <a:xfrm>
            <a:off x="4815319" y="1524000"/>
            <a:ext cx="2871787" cy="2579687"/>
            <a:chOff x="2520" y="1320"/>
            <a:chExt cx="4522" cy="4063"/>
          </a:xfrm>
        </p:grpSpPr>
        <p:sp>
          <p:nvSpPr>
            <p:cNvPr id="23558" name="AutoShape 6"/>
            <p:cNvSpPr>
              <a:spLocks noChangeAspect="1" noChangeArrowheads="1"/>
            </p:cNvSpPr>
            <p:nvPr/>
          </p:nvSpPr>
          <p:spPr bwMode="auto">
            <a:xfrm>
              <a:off x="2520" y="1320"/>
              <a:ext cx="4522" cy="4063"/>
            </a:xfrm>
            <a:prstGeom prst="rect">
              <a:avLst/>
            </a:prstGeom>
            <a:noFill/>
            <a:ln w="9525">
              <a:noFill/>
              <a:miter lim="800000"/>
              <a:headEnd/>
              <a:tailEnd/>
            </a:ln>
          </p:spPr>
          <p:txBody>
            <a:bodyPr>
              <a:prstTxWarp prst="textNoShape">
                <a:avLst/>
              </a:prstTxWarp>
            </a:bodyPr>
            <a:lstStyle/>
            <a:p>
              <a:endParaRPr lang="en-US">
                <a:latin typeface="Calibri" charset="0"/>
              </a:endParaRPr>
            </a:p>
          </p:txBody>
        </p:sp>
        <p:sp>
          <p:nvSpPr>
            <p:cNvPr id="23559" name="Text Box 7"/>
            <p:cNvSpPr txBox="1">
              <a:spLocks noChangeArrowheads="1"/>
            </p:cNvSpPr>
            <p:nvPr/>
          </p:nvSpPr>
          <p:spPr bwMode="auto">
            <a:xfrm>
              <a:off x="2951" y="1981"/>
              <a:ext cx="811" cy="654"/>
            </a:xfrm>
            <a:prstGeom prst="rect">
              <a:avLst/>
            </a:prstGeom>
            <a:noFill/>
            <a:ln w="9525">
              <a:noFill/>
              <a:miter lim="800000"/>
              <a:headEnd/>
              <a:tailEnd/>
            </a:ln>
          </p:spPr>
          <p:txBody>
            <a:bodyPr lIns="0" tIns="0" rIns="0" bIns="0">
              <a:prstTxWarp prst="textNoShape">
                <a:avLst/>
              </a:prstTxWarp>
            </a:bodyPr>
            <a:lstStyle/>
            <a:p>
              <a:r>
                <a:rPr lang="en-US">
                  <a:latin typeface="Calibri" charset="0"/>
                </a:rPr>
                <a:t>+q</a:t>
              </a:r>
            </a:p>
          </p:txBody>
        </p:sp>
        <p:sp>
          <p:nvSpPr>
            <p:cNvPr id="23560" name="Line 8"/>
            <p:cNvSpPr>
              <a:spLocks noChangeShapeType="1"/>
            </p:cNvSpPr>
            <p:nvPr/>
          </p:nvSpPr>
          <p:spPr bwMode="auto">
            <a:xfrm flipV="1">
              <a:off x="2894" y="3617"/>
              <a:ext cx="3927"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561" name="Line 9"/>
            <p:cNvSpPr>
              <a:spLocks noChangeShapeType="1"/>
            </p:cNvSpPr>
            <p:nvPr/>
          </p:nvSpPr>
          <p:spPr bwMode="auto">
            <a:xfrm>
              <a:off x="3642" y="1747"/>
              <a:ext cx="1" cy="355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562" name="Text Box 10"/>
            <p:cNvSpPr txBox="1">
              <a:spLocks noChangeArrowheads="1"/>
            </p:cNvSpPr>
            <p:nvPr/>
          </p:nvSpPr>
          <p:spPr bwMode="auto">
            <a:xfrm>
              <a:off x="6447" y="3617"/>
              <a:ext cx="466" cy="714"/>
            </a:xfrm>
            <a:prstGeom prst="rect">
              <a:avLst/>
            </a:prstGeom>
            <a:noFill/>
            <a:ln w="9525">
              <a:noFill/>
              <a:miter lim="800000"/>
              <a:headEnd/>
              <a:tailEnd/>
            </a:ln>
          </p:spPr>
          <p:txBody>
            <a:bodyPr lIns="0" tIns="0" rIns="0" bIns="0">
              <a:prstTxWarp prst="textNoShape">
                <a:avLst/>
              </a:prstTxWarp>
            </a:bodyPr>
            <a:lstStyle/>
            <a:p>
              <a:r>
                <a:rPr lang="en-US">
                  <a:latin typeface="Calibri" charset="0"/>
                </a:rPr>
                <a:t>x</a:t>
              </a:r>
            </a:p>
          </p:txBody>
        </p:sp>
        <p:sp>
          <p:nvSpPr>
            <p:cNvPr id="23563" name="Text Box 11"/>
            <p:cNvSpPr txBox="1">
              <a:spLocks noChangeArrowheads="1"/>
            </p:cNvSpPr>
            <p:nvPr/>
          </p:nvSpPr>
          <p:spPr bwMode="auto">
            <a:xfrm>
              <a:off x="3327" y="1335"/>
              <a:ext cx="407" cy="595"/>
            </a:xfrm>
            <a:prstGeom prst="rect">
              <a:avLst/>
            </a:prstGeom>
            <a:noFill/>
            <a:ln w="9525">
              <a:noFill/>
              <a:miter lim="800000"/>
              <a:headEnd/>
              <a:tailEnd/>
            </a:ln>
          </p:spPr>
          <p:txBody>
            <a:bodyPr lIns="0" tIns="0" rIns="0" bIns="0">
              <a:prstTxWarp prst="textNoShape">
                <a:avLst/>
              </a:prstTxWarp>
            </a:bodyPr>
            <a:lstStyle/>
            <a:p>
              <a:r>
                <a:rPr lang="en-US">
                  <a:latin typeface="Calibri" charset="0"/>
                </a:rPr>
                <a:t>y</a:t>
              </a:r>
            </a:p>
          </p:txBody>
        </p:sp>
        <p:sp>
          <p:nvSpPr>
            <p:cNvPr id="23564" name="Oval 12"/>
            <p:cNvSpPr>
              <a:spLocks noChangeArrowheads="1"/>
            </p:cNvSpPr>
            <p:nvPr/>
          </p:nvSpPr>
          <p:spPr bwMode="auto">
            <a:xfrm>
              <a:off x="3590" y="2253"/>
              <a:ext cx="87" cy="87"/>
            </a:xfrm>
            <a:prstGeom prst="ellipse">
              <a:avLst/>
            </a:prstGeom>
            <a:solidFill>
              <a:srgbClr val="000000"/>
            </a:solidFill>
            <a:ln w="9525">
              <a:solidFill>
                <a:srgbClr val="000000"/>
              </a:solidFill>
              <a:round/>
              <a:headEnd/>
              <a:tailEnd/>
            </a:ln>
          </p:spPr>
          <p:txBody>
            <a:bodyPr>
              <a:prstTxWarp prst="textNoShape">
                <a:avLst/>
              </a:prstTxWarp>
            </a:bodyPr>
            <a:lstStyle/>
            <a:p>
              <a:endParaRPr lang="en-US">
                <a:latin typeface="Calibri" charset="0"/>
              </a:endParaRPr>
            </a:p>
          </p:txBody>
        </p:sp>
        <p:sp>
          <p:nvSpPr>
            <p:cNvPr id="23565" name="Text Box 13"/>
            <p:cNvSpPr txBox="1">
              <a:spLocks noChangeArrowheads="1"/>
            </p:cNvSpPr>
            <p:nvPr/>
          </p:nvSpPr>
          <p:spPr bwMode="auto">
            <a:xfrm>
              <a:off x="3081" y="4545"/>
              <a:ext cx="935" cy="773"/>
            </a:xfrm>
            <a:prstGeom prst="rect">
              <a:avLst/>
            </a:prstGeom>
            <a:noFill/>
            <a:ln w="9525">
              <a:noFill/>
              <a:miter lim="800000"/>
              <a:headEnd/>
              <a:tailEnd/>
            </a:ln>
          </p:spPr>
          <p:txBody>
            <a:bodyPr lIns="0" tIns="0" rIns="0" bIns="0">
              <a:prstTxWarp prst="textNoShape">
                <a:avLst/>
              </a:prstTxWarp>
            </a:bodyPr>
            <a:lstStyle/>
            <a:p>
              <a:r>
                <a:rPr lang="en-US">
                  <a:latin typeface="Calibri" charset="0"/>
                </a:rPr>
                <a:t>-q</a:t>
              </a:r>
            </a:p>
          </p:txBody>
        </p:sp>
        <p:sp>
          <p:nvSpPr>
            <p:cNvPr id="23566" name="Oval 14"/>
            <p:cNvSpPr>
              <a:spLocks noChangeArrowheads="1"/>
            </p:cNvSpPr>
            <p:nvPr/>
          </p:nvSpPr>
          <p:spPr bwMode="auto">
            <a:xfrm>
              <a:off x="3604" y="4889"/>
              <a:ext cx="89" cy="8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latin typeface="Calibri" charset="0"/>
              </a:endParaRPr>
            </a:p>
          </p:txBody>
        </p:sp>
        <p:sp>
          <p:nvSpPr>
            <p:cNvPr id="23567" name="Line 15"/>
            <p:cNvSpPr>
              <a:spLocks noChangeShapeType="1"/>
            </p:cNvSpPr>
            <p:nvPr/>
          </p:nvSpPr>
          <p:spPr bwMode="auto">
            <a:xfrm>
              <a:off x="3642" y="2308"/>
              <a:ext cx="1683" cy="1309"/>
            </a:xfrm>
            <a:prstGeom prst="line">
              <a:avLst/>
            </a:prstGeom>
            <a:noFill/>
            <a:ln w="9525">
              <a:solidFill>
                <a:srgbClr val="000000"/>
              </a:solidFill>
              <a:prstDash val="lgDash"/>
              <a:round/>
              <a:headEnd/>
              <a:tailEnd/>
            </a:ln>
          </p:spPr>
          <p:txBody>
            <a:bodyPr>
              <a:prstTxWarp prst="textNoShape">
                <a:avLst/>
              </a:prstTxWarp>
            </a:bodyPr>
            <a:lstStyle/>
            <a:p>
              <a:endParaRPr lang="en-US"/>
            </a:p>
          </p:txBody>
        </p:sp>
        <p:sp>
          <p:nvSpPr>
            <p:cNvPr id="23568" name="Line 16"/>
            <p:cNvSpPr>
              <a:spLocks noChangeShapeType="1"/>
            </p:cNvSpPr>
            <p:nvPr/>
          </p:nvSpPr>
          <p:spPr bwMode="auto">
            <a:xfrm flipV="1">
              <a:off x="3642" y="3617"/>
              <a:ext cx="1683" cy="1309"/>
            </a:xfrm>
            <a:prstGeom prst="line">
              <a:avLst/>
            </a:prstGeom>
            <a:noFill/>
            <a:ln w="9525">
              <a:solidFill>
                <a:srgbClr val="000000"/>
              </a:solidFill>
              <a:prstDash val="lgDash"/>
              <a:round/>
              <a:headEnd/>
              <a:tailEnd/>
            </a:ln>
          </p:spPr>
          <p:txBody>
            <a:bodyPr>
              <a:prstTxWarp prst="textNoShape">
                <a:avLst/>
              </a:prstTxWarp>
            </a:bodyPr>
            <a:lstStyle/>
            <a:p>
              <a:endParaRPr lang="en-US"/>
            </a:p>
          </p:txBody>
        </p:sp>
        <p:sp>
          <p:nvSpPr>
            <p:cNvPr id="23569" name="Text Box 17"/>
            <p:cNvSpPr txBox="1">
              <a:spLocks noChangeArrowheads="1"/>
            </p:cNvSpPr>
            <p:nvPr/>
          </p:nvSpPr>
          <p:spPr bwMode="auto">
            <a:xfrm>
              <a:off x="5325" y="3056"/>
              <a:ext cx="386" cy="534"/>
            </a:xfrm>
            <a:prstGeom prst="rect">
              <a:avLst/>
            </a:prstGeom>
            <a:noFill/>
            <a:ln w="9525">
              <a:noFill/>
              <a:miter lim="800000"/>
              <a:headEnd/>
              <a:tailEnd/>
            </a:ln>
          </p:spPr>
          <p:txBody>
            <a:bodyPr lIns="0" tIns="0" rIns="0" bIns="0">
              <a:prstTxWarp prst="textNoShape">
                <a:avLst/>
              </a:prstTxWarp>
            </a:bodyPr>
            <a:lstStyle/>
            <a:p>
              <a:r>
                <a:rPr lang="en-US">
                  <a:latin typeface="Calibri" charset="0"/>
                </a:rPr>
                <a:t>A</a:t>
              </a:r>
            </a:p>
          </p:txBody>
        </p:sp>
        <p:sp>
          <p:nvSpPr>
            <p:cNvPr id="23570" name="Oval 18"/>
            <p:cNvSpPr>
              <a:spLocks noChangeArrowheads="1"/>
            </p:cNvSpPr>
            <p:nvPr/>
          </p:nvSpPr>
          <p:spPr bwMode="auto">
            <a:xfrm>
              <a:off x="5270" y="3573"/>
              <a:ext cx="87" cy="87"/>
            </a:xfrm>
            <a:prstGeom prst="ellipse">
              <a:avLst/>
            </a:prstGeom>
            <a:solidFill>
              <a:srgbClr val="000000"/>
            </a:solidFill>
            <a:ln w="9525">
              <a:solidFill>
                <a:srgbClr val="000000"/>
              </a:solidFill>
              <a:round/>
              <a:headEnd/>
              <a:tailEnd/>
            </a:ln>
          </p:spPr>
          <p:txBody>
            <a:bodyPr>
              <a:prstTxWarp prst="textNoShape">
                <a:avLst/>
              </a:prstTxWarp>
            </a:bodyPr>
            <a:lstStyle/>
            <a:p>
              <a:endParaRPr lang="en-US">
                <a:latin typeface="Calibri" charset="0"/>
              </a:endParaRPr>
            </a:p>
          </p:txBody>
        </p:sp>
      </p:grpSp>
      <p:sp>
        <p:nvSpPr>
          <p:cNvPr id="19"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R2</a:t>
            </a:r>
            <a:endParaRPr lang="en-US"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00367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685800" y="457200"/>
            <a:ext cx="8229600" cy="1981200"/>
          </a:xfrm>
        </p:spPr>
        <p:txBody>
          <a:bodyPr/>
          <a:lstStyle/>
          <a:p>
            <a:pPr marL="0" indent="0">
              <a:buFontTx/>
              <a:buNone/>
            </a:pPr>
            <a:r>
              <a:rPr lang="en-US" sz="2800">
                <a:cs typeface="ヒラギノ角ゴ Pro W3" charset="-128"/>
              </a:rPr>
              <a:t>A point charge +q is near a neutral copper sphere with a hollow interior space.  </a:t>
            </a:r>
            <a:r>
              <a:rPr lang="en-US" sz="2800">
                <a:solidFill>
                  <a:srgbClr val="0000FF"/>
                </a:solidFill>
                <a:cs typeface="ヒラギノ角ゴ Pro W3" charset="-128"/>
              </a:rPr>
              <a:t>In equilibrium, the surface charge density </a:t>
            </a:r>
            <a:r>
              <a:rPr lang="en-US" sz="2800">
                <a:solidFill>
                  <a:srgbClr val="0000FF"/>
                </a:solidFill>
                <a:latin typeface="Symbol" charset="2"/>
                <a:cs typeface="ヒラギノ角ゴ Pro W3" charset="-128"/>
              </a:rPr>
              <a:t>σ</a:t>
            </a:r>
            <a:r>
              <a:rPr lang="en-US" sz="2800">
                <a:solidFill>
                  <a:srgbClr val="0000FF"/>
                </a:solidFill>
                <a:cs typeface="ヒラギノ角ゴ Pro W3" charset="-128"/>
              </a:rPr>
              <a:t> on the interior wall of the hollow conductor is..</a:t>
            </a:r>
            <a:endParaRPr lang="en-US" sz="1600">
              <a:solidFill>
                <a:srgbClr val="0000FF"/>
              </a:solidFill>
              <a:cs typeface="ヒラギノ角ゴ Pro W3" charset="-128"/>
            </a:endParaRPr>
          </a:p>
        </p:txBody>
      </p:sp>
      <p:sp>
        <p:nvSpPr>
          <p:cNvPr id="39939" name="Oval 3"/>
          <p:cNvSpPr>
            <a:spLocks noChangeArrowheads="1"/>
          </p:cNvSpPr>
          <p:nvPr/>
        </p:nvSpPr>
        <p:spPr bwMode="auto">
          <a:xfrm>
            <a:off x="1025525" y="2590800"/>
            <a:ext cx="2514600" cy="2514600"/>
          </a:xfrm>
          <a:prstGeom prst="ellipse">
            <a:avLst/>
          </a:prstGeom>
          <a:solidFill>
            <a:srgbClr val="FF9900"/>
          </a:solidFill>
          <a:ln w="9525">
            <a:solidFill>
              <a:schemeClr val="tx1"/>
            </a:solidFill>
            <a:round/>
            <a:headEnd/>
            <a:tailEnd/>
          </a:ln>
        </p:spPr>
        <p:txBody>
          <a:bodyPr wrap="none" anchor="ctr">
            <a:prstTxWarp prst="textNoShape">
              <a:avLst/>
            </a:prstTxWarp>
          </a:bodyPr>
          <a:lstStyle/>
          <a:p>
            <a:endParaRPr lang="en-US"/>
          </a:p>
        </p:txBody>
      </p:sp>
      <p:sp>
        <p:nvSpPr>
          <p:cNvPr id="39940" name="Text Box 6"/>
          <p:cNvSpPr txBox="1">
            <a:spLocks noChangeArrowheads="1"/>
          </p:cNvSpPr>
          <p:nvPr/>
        </p:nvSpPr>
        <p:spPr bwMode="auto">
          <a:xfrm>
            <a:off x="3943350" y="3014663"/>
            <a:ext cx="704850" cy="641350"/>
          </a:xfrm>
          <a:prstGeom prst="rect">
            <a:avLst/>
          </a:prstGeom>
          <a:noFill/>
          <a:ln w="9525">
            <a:noFill/>
            <a:miter lim="800000"/>
            <a:headEnd/>
            <a:tailEnd/>
          </a:ln>
        </p:spPr>
        <p:txBody>
          <a:bodyPr wrap="none">
            <a:prstTxWarp prst="textNoShape">
              <a:avLst/>
            </a:prstTxWarp>
            <a:spAutoFit/>
          </a:bodyPr>
          <a:lstStyle/>
          <a:p>
            <a:r>
              <a:rPr lang="en-US" sz="3600"/>
              <a:t>+q</a:t>
            </a:r>
          </a:p>
        </p:txBody>
      </p:sp>
      <p:sp>
        <p:nvSpPr>
          <p:cNvPr id="39941" name="Oval 6"/>
          <p:cNvSpPr>
            <a:spLocks noChangeArrowheads="1"/>
          </p:cNvSpPr>
          <p:nvPr/>
        </p:nvSpPr>
        <p:spPr bwMode="auto">
          <a:xfrm>
            <a:off x="1558925" y="3200400"/>
            <a:ext cx="1371600" cy="13716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39942" name="Arc 7"/>
          <p:cNvSpPr>
            <a:spLocks/>
          </p:cNvSpPr>
          <p:nvPr/>
        </p:nvSpPr>
        <p:spPr bwMode="auto">
          <a:xfrm flipV="1">
            <a:off x="1635125" y="2209800"/>
            <a:ext cx="1552575" cy="1752600"/>
          </a:xfrm>
          <a:custGeom>
            <a:avLst/>
            <a:gdLst>
              <a:gd name="T0" fmla="*/ 0 w 20968"/>
              <a:gd name="T1" fmla="*/ 0 h 21600"/>
              <a:gd name="T2" fmla="*/ 2147483647 w 20968"/>
              <a:gd name="T3" fmla="*/ 2147483647 h 21600"/>
              <a:gd name="T4" fmla="*/ 0 w 20968"/>
              <a:gd name="T5" fmla="*/ 2147483647 h 21600"/>
              <a:gd name="T6" fmla="*/ 0 60000 65536"/>
              <a:gd name="T7" fmla="*/ 0 60000 65536"/>
              <a:gd name="T8" fmla="*/ 0 60000 65536"/>
              <a:gd name="T9" fmla="*/ 0 w 20968"/>
              <a:gd name="T10" fmla="*/ 0 h 21600"/>
              <a:gd name="T11" fmla="*/ 20968 w 20968"/>
              <a:gd name="T12" fmla="*/ 21600 h 21600"/>
            </a:gdLst>
            <a:ahLst/>
            <a:cxnLst>
              <a:cxn ang="T6">
                <a:pos x="T0" y="T1"/>
              </a:cxn>
              <a:cxn ang="T7">
                <a:pos x="T2" y="T3"/>
              </a:cxn>
              <a:cxn ang="T8">
                <a:pos x="T4" y="T5"/>
              </a:cxn>
            </a:cxnLst>
            <a:rect l="T9" t="T10" r="T11" b="T12"/>
            <a:pathLst>
              <a:path w="20968" h="21600" fill="none" extrusionOk="0">
                <a:moveTo>
                  <a:pt x="0" y="-1"/>
                </a:moveTo>
                <a:cubicBezTo>
                  <a:pt x="9931" y="-1"/>
                  <a:pt x="18583" y="6772"/>
                  <a:pt x="20968" y="16413"/>
                </a:cubicBezTo>
              </a:path>
              <a:path w="20968" h="21600" stroke="0" extrusionOk="0">
                <a:moveTo>
                  <a:pt x="0" y="-1"/>
                </a:moveTo>
                <a:cubicBezTo>
                  <a:pt x="9931" y="-1"/>
                  <a:pt x="18583" y="6772"/>
                  <a:pt x="20968" y="16413"/>
                </a:cubicBezTo>
                <a:lnTo>
                  <a:pt x="0" y="21600"/>
                </a:lnTo>
                <a:close/>
              </a:path>
            </a:pathLst>
          </a:custGeom>
          <a:noFill/>
          <a:ln w="9525">
            <a:solidFill>
              <a:schemeClr val="tx1"/>
            </a:solidFill>
            <a:round/>
            <a:headEnd type="triangle" w="med" len="med"/>
            <a:tailEnd/>
          </a:ln>
        </p:spPr>
        <p:txBody>
          <a:bodyPr wrap="none" anchor="ctr">
            <a:prstTxWarp prst="textNoShape">
              <a:avLst/>
            </a:prstTxWarp>
          </a:bodyPr>
          <a:lstStyle/>
          <a:p>
            <a:endParaRPr lang="en-US"/>
          </a:p>
        </p:txBody>
      </p:sp>
      <p:sp>
        <p:nvSpPr>
          <p:cNvPr id="39943" name="Text Box 8"/>
          <p:cNvSpPr txBox="1">
            <a:spLocks noChangeArrowheads="1"/>
          </p:cNvSpPr>
          <p:nvPr/>
        </p:nvSpPr>
        <p:spPr bwMode="auto">
          <a:xfrm>
            <a:off x="2930525" y="2133600"/>
            <a:ext cx="1001713" cy="519113"/>
          </a:xfrm>
          <a:prstGeom prst="rect">
            <a:avLst/>
          </a:prstGeom>
          <a:noFill/>
          <a:ln w="9525">
            <a:noFill/>
            <a:miter lim="800000"/>
            <a:headEnd/>
            <a:tailEnd/>
          </a:ln>
        </p:spPr>
        <p:txBody>
          <a:bodyPr wrap="none">
            <a:prstTxWarp prst="textNoShape">
              <a:avLst/>
            </a:prstTxWarp>
            <a:spAutoFit/>
          </a:bodyPr>
          <a:lstStyle/>
          <a:p>
            <a:r>
              <a:rPr lang="en-US" sz="2800">
                <a:latin typeface="Symbol" charset="2"/>
              </a:rPr>
              <a:t>σ</a:t>
            </a:r>
            <a:r>
              <a:rPr lang="en-US" sz="2800"/>
              <a:t> = ?</a:t>
            </a:r>
          </a:p>
        </p:txBody>
      </p:sp>
      <p:sp>
        <p:nvSpPr>
          <p:cNvPr id="39944" name="Text Box 9"/>
          <p:cNvSpPr txBox="1">
            <a:spLocks noChangeArrowheads="1"/>
          </p:cNvSpPr>
          <p:nvPr/>
        </p:nvSpPr>
        <p:spPr bwMode="auto">
          <a:xfrm>
            <a:off x="5105400" y="1981200"/>
            <a:ext cx="3810000" cy="2893100"/>
          </a:xfrm>
          <a:prstGeom prst="rect">
            <a:avLst/>
          </a:prstGeom>
          <a:noFill/>
          <a:ln w="9525">
            <a:noFill/>
            <a:miter lim="800000"/>
            <a:headEnd/>
            <a:tailEnd/>
          </a:ln>
        </p:spPr>
        <p:txBody>
          <a:bodyPr>
            <a:prstTxWarp prst="textNoShape">
              <a:avLst/>
            </a:prstTxWarp>
            <a:spAutoFit/>
          </a:bodyPr>
          <a:lstStyle/>
          <a:p>
            <a:pPr marL="342900" indent="-342900">
              <a:buFontTx/>
              <a:buAutoNum type="alphaUcParenR"/>
            </a:pPr>
            <a:r>
              <a:rPr lang="en-US" sz="2600"/>
              <a:t> Zero everywhere</a:t>
            </a:r>
          </a:p>
          <a:p>
            <a:pPr marL="342900" indent="-342900">
              <a:buFontTx/>
              <a:buAutoNum type="alphaUcParenR"/>
            </a:pPr>
            <a:r>
              <a:rPr lang="en-US" sz="2600"/>
              <a:t> Non-zero, but with zero net total charge on interior surface</a:t>
            </a:r>
          </a:p>
          <a:p>
            <a:pPr marL="342900" indent="-342900"/>
            <a:r>
              <a:rPr lang="en-US" sz="2600"/>
              <a:t>C) Non-zero, with non-zero net total charge on interior surface.</a:t>
            </a:r>
          </a:p>
        </p:txBody>
      </p:sp>
      <p:sp>
        <p:nvSpPr>
          <p:cNvPr id="39945" name="Oval 9"/>
          <p:cNvSpPr>
            <a:spLocks noChangeArrowheads="1"/>
          </p:cNvSpPr>
          <p:nvPr/>
        </p:nvSpPr>
        <p:spPr bwMode="auto">
          <a:xfrm>
            <a:off x="4149725" y="3656013"/>
            <a:ext cx="152400" cy="152400"/>
          </a:xfrm>
          <a:prstGeom prst="ellipse">
            <a:avLst/>
          </a:prstGeom>
          <a:solidFill>
            <a:srgbClr val="FF0000"/>
          </a:solidFill>
          <a:ln w="9525">
            <a:solidFill>
              <a:schemeClr val="tx1"/>
            </a:solidFill>
            <a:round/>
            <a:headEnd/>
            <a:tailEnd/>
          </a:ln>
        </p:spPr>
        <p:txBody>
          <a:bodyPr>
            <a:prstTxWarp prst="textNoShape">
              <a:avLst/>
            </a:prstTxWarp>
          </a:bodyPr>
          <a:lstStyle/>
          <a:p>
            <a:pPr defTabSz="914400" eaLnBrk="0" hangingPunct="0"/>
            <a:endParaRPr lang="en-US" sz="2400">
              <a:ea typeface="ヒラギノ角ゴ Pro W3" charset="-128"/>
              <a:cs typeface="ヒラギノ角ゴ Pro W3" charset="-128"/>
            </a:endParaRPr>
          </a:p>
        </p:txBody>
      </p:sp>
      <p:sp>
        <p:nvSpPr>
          <p:cNvPr id="10" name="Oval 9"/>
          <p:cNvSpPr/>
          <p:nvPr/>
        </p:nvSpPr>
        <p:spPr bwMode="auto">
          <a:xfrm>
            <a:off x="1340763" y="2971800"/>
            <a:ext cx="1859637" cy="1859637"/>
          </a:xfrm>
          <a:prstGeom prst="ellipse">
            <a:avLst/>
          </a:pr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1"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R20</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7984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265613" y="-69850"/>
            <a:ext cx="184150" cy="366713"/>
          </a:xfrm>
          <a:prstGeom prst="rect">
            <a:avLst/>
          </a:prstGeom>
          <a:noFill/>
          <a:ln w="9525">
            <a:noFill/>
            <a:miter lim="800000"/>
            <a:headEnd/>
            <a:tailEnd/>
          </a:ln>
        </p:spPr>
        <p:txBody>
          <a:bodyPr wrap="none" anchor="ctr">
            <a:prstTxWarp prst="textNoShape">
              <a:avLst/>
            </a:prstTxWarp>
            <a:spAutoFit/>
          </a:bodyPr>
          <a:lstStyle/>
          <a:p>
            <a:pPr algn="ctr"/>
            <a:endParaRPr lang="en-US"/>
          </a:p>
        </p:txBody>
      </p:sp>
      <p:sp>
        <p:nvSpPr>
          <p:cNvPr id="41987" name="Text Box 3"/>
          <p:cNvSpPr>
            <a:spLocks noGrp="1" noChangeArrowheads="1"/>
          </p:cNvSpPr>
          <p:nvPr>
            <p:ph type="body" idx="4294967295"/>
          </p:nvPr>
        </p:nvSpPr>
        <p:spPr>
          <a:xfrm>
            <a:off x="533400" y="76200"/>
            <a:ext cx="8299450" cy="3548063"/>
          </a:xfrm>
          <a:noFill/>
        </p:spPr>
        <p:txBody>
          <a:bodyPr/>
          <a:lstStyle/>
          <a:p>
            <a:pPr marL="0" indent="0">
              <a:lnSpc>
                <a:spcPct val="90000"/>
              </a:lnSpc>
              <a:spcBef>
                <a:spcPct val="0"/>
              </a:spcBef>
              <a:buFontTx/>
              <a:buNone/>
            </a:pPr>
            <a:r>
              <a:rPr lang="en-US" sz="3000">
                <a:ea typeface="Arial" charset="0"/>
                <a:cs typeface="Arial" charset="0"/>
              </a:rPr>
              <a:t>A HOLLOW copper sphere has total charge +Q. </a:t>
            </a:r>
          </a:p>
          <a:p>
            <a:pPr marL="0" indent="0">
              <a:lnSpc>
                <a:spcPct val="90000"/>
              </a:lnSpc>
              <a:spcBef>
                <a:spcPct val="0"/>
              </a:spcBef>
              <a:buFontTx/>
              <a:buNone/>
            </a:pPr>
            <a:r>
              <a:rPr lang="en-US" sz="3000">
                <a:ea typeface="Arial" charset="0"/>
                <a:cs typeface="Arial" charset="0"/>
              </a:rPr>
              <a:t>A point charge +q sits outside. </a:t>
            </a:r>
          </a:p>
          <a:p>
            <a:pPr marL="0" indent="0">
              <a:lnSpc>
                <a:spcPct val="90000"/>
              </a:lnSpc>
              <a:spcBef>
                <a:spcPct val="0"/>
              </a:spcBef>
              <a:buFontTx/>
              <a:buNone/>
            </a:pPr>
            <a:r>
              <a:rPr lang="en-US" sz="3000">
                <a:ea typeface="Arial" charset="0"/>
                <a:cs typeface="Arial" charset="0"/>
              </a:rPr>
              <a:t>A charge q</a:t>
            </a:r>
            <a:r>
              <a:rPr lang="en-US" sz="3000" baseline="-25000">
                <a:ea typeface="Arial" charset="0"/>
                <a:cs typeface="Arial" charset="0"/>
              </a:rPr>
              <a:t>c</a:t>
            </a:r>
            <a:r>
              <a:rPr lang="en-US" sz="3000">
                <a:ea typeface="Arial" charset="0"/>
                <a:cs typeface="Arial" charset="0"/>
              </a:rPr>
              <a:t>  is in the hole, right at the center.     </a:t>
            </a:r>
          </a:p>
          <a:p>
            <a:pPr marL="0" indent="0">
              <a:lnSpc>
                <a:spcPct val="90000"/>
              </a:lnSpc>
              <a:spcBef>
                <a:spcPct val="0"/>
              </a:spcBef>
              <a:buFontTx/>
              <a:buNone/>
            </a:pPr>
            <a:r>
              <a:rPr lang="en-US" sz="3000">
                <a:ea typeface="Arial" charset="0"/>
                <a:cs typeface="Arial" charset="0"/>
              </a:rPr>
              <a:t>(As usual, assume static equilibrium.)</a:t>
            </a:r>
          </a:p>
          <a:p>
            <a:pPr marL="0" indent="0">
              <a:lnSpc>
                <a:spcPct val="90000"/>
              </a:lnSpc>
              <a:spcBef>
                <a:spcPct val="0"/>
              </a:spcBef>
              <a:buFontTx/>
              <a:buNone/>
            </a:pPr>
            <a:r>
              <a:rPr lang="en-US" sz="3000">
                <a:solidFill>
                  <a:srgbClr val="0000FF"/>
                </a:solidFill>
                <a:ea typeface="Arial" charset="0"/>
                <a:cs typeface="Arial" charset="0"/>
              </a:rPr>
              <a:t>What is the magnitude of the E-field a distance r from q</a:t>
            </a:r>
            <a:r>
              <a:rPr lang="en-US" sz="3000" baseline="-25000">
                <a:solidFill>
                  <a:srgbClr val="0000FF"/>
                </a:solidFill>
                <a:ea typeface="Arial" charset="0"/>
                <a:cs typeface="Arial" charset="0"/>
              </a:rPr>
              <a:t>c</a:t>
            </a:r>
            <a:r>
              <a:rPr lang="en-US" sz="3000">
                <a:solidFill>
                  <a:srgbClr val="0000FF"/>
                </a:solidFill>
                <a:ea typeface="Arial" charset="0"/>
                <a:cs typeface="Arial" charset="0"/>
              </a:rPr>
              <a:t>, (but, still inside the hole) .</a:t>
            </a:r>
            <a:endParaRPr lang="en-US" sz="1600">
              <a:solidFill>
                <a:srgbClr val="0000FF"/>
              </a:solidFill>
              <a:cs typeface="ヒラギノ角ゴ Pro W3" charset="-128"/>
            </a:endParaRPr>
          </a:p>
          <a:p>
            <a:pPr marL="0" indent="0">
              <a:lnSpc>
                <a:spcPct val="90000"/>
              </a:lnSpc>
              <a:spcBef>
                <a:spcPts val="600"/>
              </a:spcBef>
              <a:buFontTx/>
              <a:buNone/>
            </a:pPr>
            <a:endParaRPr lang="en-US" sz="1600">
              <a:latin typeface="Times New Roman" charset="0"/>
              <a:cs typeface="ヒラギノ角ゴ Pro W3" charset="-128"/>
            </a:endParaRPr>
          </a:p>
        </p:txBody>
      </p:sp>
      <p:sp>
        <p:nvSpPr>
          <p:cNvPr id="41988" name="Text Box 7"/>
          <p:cNvSpPr txBox="1">
            <a:spLocks noChangeArrowheads="1"/>
          </p:cNvSpPr>
          <p:nvPr/>
        </p:nvSpPr>
        <p:spPr bwMode="auto">
          <a:xfrm>
            <a:off x="5029200" y="2514600"/>
            <a:ext cx="3429000" cy="2821285"/>
          </a:xfrm>
          <a:prstGeom prst="rect">
            <a:avLst/>
          </a:prstGeom>
          <a:noFill/>
          <a:ln w="9525">
            <a:noFill/>
            <a:miter lim="800000"/>
            <a:headEnd/>
            <a:tailEnd/>
          </a:ln>
        </p:spPr>
        <p:txBody>
          <a:bodyPr>
            <a:prstTxWarp prst="textNoShape">
              <a:avLst/>
            </a:prstTxWarp>
            <a:spAutoFit/>
          </a:bodyPr>
          <a:lstStyle/>
          <a:p>
            <a:pPr marL="342900" indent="-342900">
              <a:buFontTx/>
              <a:buAutoNum type="alphaUcParenR"/>
            </a:pPr>
            <a:r>
              <a:rPr lang="en-US" sz="2800"/>
              <a:t> |E| = kq</a:t>
            </a:r>
            <a:r>
              <a:rPr lang="en-US" sz="2800" baseline="-25000"/>
              <a:t>c</a:t>
            </a:r>
            <a:r>
              <a:rPr lang="en-US" sz="2800"/>
              <a:t>/r</a:t>
            </a:r>
            <a:r>
              <a:rPr lang="en-US" sz="2800" baseline="30000"/>
              <a:t>2</a:t>
            </a:r>
          </a:p>
          <a:p>
            <a:pPr marL="342900" indent="-342900">
              <a:buFontTx/>
              <a:buAutoNum type="alphaUcParenR"/>
            </a:pPr>
            <a:endParaRPr lang="en-US" sz="2800" baseline="30000"/>
          </a:p>
          <a:p>
            <a:pPr marL="342900" indent="-342900"/>
            <a:r>
              <a:rPr lang="en-US" sz="2800"/>
              <a:t>B) |E| = k(q</a:t>
            </a:r>
            <a:r>
              <a:rPr lang="en-US" sz="2800" baseline="-25000"/>
              <a:t>c</a:t>
            </a:r>
            <a:r>
              <a:rPr lang="en-US" sz="2800"/>
              <a:t>-Q)/r</a:t>
            </a:r>
            <a:r>
              <a:rPr lang="en-US" sz="2800" baseline="30000"/>
              <a:t>2</a:t>
            </a:r>
          </a:p>
          <a:p>
            <a:pPr marL="342900" indent="-342900"/>
            <a:endParaRPr lang="en-US" sz="2800" baseline="30000"/>
          </a:p>
          <a:p>
            <a:pPr marL="342900" indent="-342900"/>
            <a:r>
              <a:rPr lang="en-US" sz="2800"/>
              <a:t>C) |E| = 0</a:t>
            </a:r>
          </a:p>
          <a:p>
            <a:pPr marL="342900" indent="-342900"/>
            <a:r>
              <a:rPr lang="en-US" sz="2800"/>
              <a:t>D) None of these! / </a:t>
            </a:r>
          </a:p>
          <a:p>
            <a:pPr marL="342900" indent="-342900"/>
            <a:r>
              <a:rPr lang="en-US" sz="2800"/>
              <a:t>it’s hard to compute</a:t>
            </a:r>
          </a:p>
        </p:txBody>
      </p:sp>
      <p:sp>
        <p:nvSpPr>
          <p:cNvPr id="41990" name="Oval 6"/>
          <p:cNvSpPr>
            <a:spLocks noChangeArrowheads="1"/>
          </p:cNvSpPr>
          <p:nvPr/>
        </p:nvSpPr>
        <p:spPr bwMode="auto">
          <a:xfrm>
            <a:off x="685800" y="2819400"/>
            <a:ext cx="2514600" cy="2514600"/>
          </a:xfrm>
          <a:prstGeom prst="ellipse">
            <a:avLst/>
          </a:prstGeom>
          <a:solidFill>
            <a:srgbClr val="FF9900"/>
          </a:solidFill>
          <a:ln w="9525">
            <a:solidFill>
              <a:schemeClr val="tx1"/>
            </a:solidFill>
            <a:round/>
            <a:headEnd/>
            <a:tailEnd/>
          </a:ln>
        </p:spPr>
        <p:txBody>
          <a:bodyPr wrap="none" anchor="ctr">
            <a:prstTxWarp prst="textNoShape">
              <a:avLst/>
            </a:prstTxWarp>
          </a:bodyPr>
          <a:lstStyle/>
          <a:p>
            <a:endParaRPr lang="en-US"/>
          </a:p>
        </p:txBody>
      </p:sp>
      <p:sp>
        <p:nvSpPr>
          <p:cNvPr id="41991" name="Text Box 6"/>
          <p:cNvSpPr txBox="1">
            <a:spLocks noChangeArrowheads="1"/>
          </p:cNvSpPr>
          <p:nvPr/>
        </p:nvSpPr>
        <p:spPr bwMode="auto">
          <a:xfrm>
            <a:off x="3352800" y="3352800"/>
            <a:ext cx="588963" cy="519113"/>
          </a:xfrm>
          <a:prstGeom prst="rect">
            <a:avLst/>
          </a:prstGeom>
          <a:noFill/>
          <a:ln w="9525">
            <a:noFill/>
            <a:miter lim="800000"/>
            <a:headEnd/>
            <a:tailEnd/>
          </a:ln>
        </p:spPr>
        <p:txBody>
          <a:bodyPr wrap="none">
            <a:prstTxWarp prst="textNoShape">
              <a:avLst/>
            </a:prstTxWarp>
            <a:spAutoFit/>
          </a:bodyPr>
          <a:lstStyle/>
          <a:p>
            <a:r>
              <a:rPr lang="en-US" sz="2800"/>
              <a:t>+q</a:t>
            </a:r>
          </a:p>
        </p:txBody>
      </p:sp>
      <p:sp>
        <p:nvSpPr>
          <p:cNvPr id="41992" name="Oval 9"/>
          <p:cNvSpPr>
            <a:spLocks noChangeArrowheads="1"/>
          </p:cNvSpPr>
          <p:nvPr/>
        </p:nvSpPr>
        <p:spPr bwMode="auto">
          <a:xfrm>
            <a:off x="1090613" y="3244850"/>
            <a:ext cx="1677987" cy="16779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41993" name="Text Box 10"/>
          <p:cNvSpPr txBox="1">
            <a:spLocks noChangeArrowheads="1"/>
          </p:cNvSpPr>
          <p:nvPr/>
        </p:nvSpPr>
        <p:spPr bwMode="auto">
          <a:xfrm>
            <a:off x="1409700" y="5219700"/>
            <a:ext cx="668338" cy="519113"/>
          </a:xfrm>
          <a:prstGeom prst="rect">
            <a:avLst/>
          </a:prstGeom>
          <a:noFill/>
          <a:ln w="9525">
            <a:noFill/>
            <a:miter lim="800000"/>
            <a:headEnd/>
            <a:tailEnd/>
          </a:ln>
        </p:spPr>
        <p:txBody>
          <a:bodyPr wrap="none">
            <a:prstTxWarp prst="textNoShape">
              <a:avLst/>
            </a:prstTxWarp>
            <a:spAutoFit/>
          </a:bodyPr>
          <a:lstStyle/>
          <a:p>
            <a:r>
              <a:rPr lang="en-US" sz="2800"/>
              <a:t>+Q</a:t>
            </a:r>
          </a:p>
        </p:txBody>
      </p:sp>
      <p:sp>
        <p:nvSpPr>
          <p:cNvPr id="41994" name="Text Box 11"/>
          <p:cNvSpPr txBox="1">
            <a:spLocks noChangeArrowheads="1"/>
          </p:cNvSpPr>
          <p:nvPr/>
        </p:nvSpPr>
        <p:spPr bwMode="auto">
          <a:xfrm>
            <a:off x="1500188" y="4005263"/>
            <a:ext cx="746125" cy="549275"/>
          </a:xfrm>
          <a:prstGeom prst="rect">
            <a:avLst/>
          </a:prstGeom>
          <a:noFill/>
          <a:ln w="9525">
            <a:noFill/>
            <a:miter lim="800000"/>
            <a:headEnd/>
            <a:tailEnd/>
          </a:ln>
        </p:spPr>
        <p:txBody>
          <a:bodyPr wrap="none">
            <a:prstTxWarp prst="textNoShape">
              <a:avLst/>
            </a:prstTxWarp>
            <a:spAutoFit/>
          </a:bodyPr>
          <a:lstStyle/>
          <a:p>
            <a:r>
              <a:rPr lang="en-US" sz="3000"/>
              <a:t>+q</a:t>
            </a:r>
            <a:r>
              <a:rPr lang="en-US" sz="3000" baseline="-25000"/>
              <a:t>c</a:t>
            </a:r>
          </a:p>
        </p:txBody>
      </p:sp>
      <p:sp>
        <p:nvSpPr>
          <p:cNvPr id="41995" name="Text Box 14"/>
          <p:cNvSpPr txBox="1">
            <a:spLocks noChangeArrowheads="1"/>
          </p:cNvSpPr>
          <p:nvPr/>
        </p:nvSpPr>
        <p:spPr bwMode="auto">
          <a:xfrm>
            <a:off x="2133600" y="3505200"/>
            <a:ext cx="303213" cy="519113"/>
          </a:xfrm>
          <a:prstGeom prst="rect">
            <a:avLst/>
          </a:prstGeom>
          <a:noFill/>
          <a:ln w="9525">
            <a:noFill/>
            <a:miter lim="800000"/>
            <a:headEnd/>
            <a:tailEnd/>
          </a:ln>
        </p:spPr>
        <p:txBody>
          <a:bodyPr>
            <a:prstTxWarp prst="textNoShape">
              <a:avLst/>
            </a:prstTxWarp>
            <a:spAutoFit/>
          </a:bodyPr>
          <a:lstStyle/>
          <a:p>
            <a:r>
              <a:rPr lang="en-US" sz="2800"/>
              <a:t>r</a:t>
            </a:r>
          </a:p>
        </p:txBody>
      </p:sp>
      <p:sp>
        <p:nvSpPr>
          <p:cNvPr id="41996" name="Oval 12"/>
          <p:cNvSpPr>
            <a:spLocks noChangeArrowheads="1"/>
          </p:cNvSpPr>
          <p:nvPr/>
        </p:nvSpPr>
        <p:spPr bwMode="auto">
          <a:xfrm>
            <a:off x="3505200" y="3962400"/>
            <a:ext cx="152400" cy="152400"/>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41997" name="Oval 13"/>
          <p:cNvSpPr>
            <a:spLocks noChangeArrowheads="1"/>
          </p:cNvSpPr>
          <p:nvPr/>
        </p:nvSpPr>
        <p:spPr bwMode="auto">
          <a:xfrm>
            <a:off x="1905000" y="3962400"/>
            <a:ext cx="152400" cy="152400"/>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41998" name="Line 13"/>
          <p:cNvSpPr>
            <a:spLocks noChangeShapeType="1"/>
          </p:cNvSpPr>
          <p:nvPr/>
        </p:nvSpPr>
        <p:spPr bwMode="auto">
          <a:xfrm flipV="1">
            <a:off x="1981200" y="3657600"/>
            <a:ext cx="152400" cy="381000"/>
          </a:xfrm>
          <a:prstGeom prst="line">
            <a:avLst/>
          </a:prstGeom>
          <a:noFill/>
          <a:ln w="9525">
            <a:solidFill>
              <a:schemeClr val="tx1"/>
            </a:solidFill>
            <a:round/>
            <a:headEnd type="triangle" w="med" len="med"/>
            <a:tailEnd type="triangle" w="med" len="med"/>
          </a:ln>
        </p:spPr>
        <p:txBody>
          <a:bodyPr>
            <a:prstTxWarp prst="textNoShape">
              <a:avLst/>
            </a:prstTxWarp>
            <a:spAutoFit/>
          </a:bodyPr>
          <a:lstStyle/>
          <a:p>
            <a:endParaRPr lang="en-US"/>
          </a:p>
        </p:txBody>
      </p:sp>
      <p:sp>
        <p:nvSpPr>
          <p:cNvPr id="14"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R21</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90124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Oval 1026"/>
          <p:cNvSpPr>
            <a:spLocks noChangeArrowheads="1"/>
          </p:cNvSpPr>
          <p:nvPr/>
        </p:nvSpPr>
        <p:spPr bwMode="auto">
          <a:xfrm>
            <a:off x="762000" y="2514600"/>
            <a:ext cx="2514600" cy="2514600"/>
          </a:xfrm>
          <a:prstGeom prst="ellipse">
            <a:avLst/>
          </a:prstGeom>
          <a:solidFill>
            <a:srgbClr val="FF9900"/>
          </a:solidFill>
          <a:ln w="9525">
            <a:solidFill>
              <a:schemeClr val="tx1"/>
            </a:solidFill>
            <a:round/>
            <a:headEnd/>
            <a:tailEnd/>
          </a:ln>
        </p:spPr>
        <p:txBody>
          <a:bodyPr wrap="none" anchor="ctr">
            <a:prstTxWarp prst="textNoShape">
              <a:avLst/>
            </a:prstTxWarp>
          </a:bodyPr>
          <a:lstStyle/>
          <a:p>
            <a:endParaRPr lang="en-US"/>
          </a:p>
        </p:txBody>
      </p:sp>
      <p:sp>
        <p:nvSpPr>
          <p:cNvPr id="44035" name="Rectangle 2"/>
          <p:cNvSpPr>
            <a:spLocks noChangeArrowheads="1"/>
          </p:cNvSpPr>
          <p:nvPr/>
        </p:nvSpPr>
        <p:spPr bwMode="auto">
          <a:xfrm>
            <a:off x="4265613" y="-69850"/>
            <a:ext cx="184150" cy="366713"/>
          </a:xfrm>
          <a:prstGeom prst="rect">
            <a:avLst/>
          </a:prstGeom>
          <a:noFill/>
          <a:ln w="9525">
            <a:noFill/>
            <a:miter lim="800000"/>
            <a:headEnd/>
            <a:tailEnd/>
          </a:ln>
        </p:spPr>
        <p:txBody>
          <a:bodyPr wrap="none" anchor="ctr">
            <a:prstTxWarp prst="textNoShape">
              <a:avLst/>
            </a:prstTxWarp>
            <a:spAutoFit/>
          </a:bodyPr>
          <a:lstStyle/>
          <a:p>
            <a:pPr algn="ctr"/>
            <a:endParaRPr lang="en-US"/>
          </a:p>
        </p:txBody>
      </p:sp>
      <p:sp>
        <p:nvSpPr>
          <p:cNvPr id="44036" name="Text Box 3"/>
          <p:cNvSpPr>
            <a:spLocks noGrp="1" noChangeArrowheads="1"/>
          </p:cNvSpPr>
          <p:nvPr>
            <p:ph type="body" idx="4294967295"/>
          </p:nvPr>
        </p:nvSpPr>
        <p:spPr>
          <a:xfrm>
            <a:off x="617538" y="381000"/>
            <a:ext cx="8526462" cy="2060575"/>
          </a:xfrm>
          <a:noFill/>
        </p:spPr>
        <p:txBody>
          <a:bodyPr>
            <a:normAutofit lnSpcReduction="10000"/>
          </a:bodyPr>
          <a:lstStyle/>
          <a:p>
            <a:pPr marL="0" indent="0">
              <a:lnSpc>
                <a:spcPct val="90000"/>
              </a:lnSpc>
              <a:spcBef>
                <a:spcPct val="0"/>
              </a:spcBef>
              <a:buFontTx/>
              <a:buNone/>
            </a:pPr>
            <a:r>
              <a:rPr lang="en-US" sz="3000">
                <a:ea typeface="Arial" charset="0"/>
                <a:cs typeface="Arial" charset="0"/>
              </a:rPr>
              <a:t>A HOLLOW copper sphere has total charge +Q. </a:t>
            </a:r>
          </a:p>
          <a:p>
            <a:pPr marL="0" indent="0">
              <a:lnSpc>
                <a:spcPct val="90000"/>
              </a:lnSpc>
              <a:spcBef>
                <a:spcPct val="0"/>
              </a:spcBef>
              <a:buFontTx/>
              <a:buNone/>
            </a:pPr>
            <a:r>
              <a:rPr lang="en-US" sz="3000">
                <a:ea typeface="Arial" charset="0"/>
                <a:cs typeface="Arial" charset="0"/>
              </a:rPr>
              <a:t>A point charge +q sits outside. </a:t>
            </a:r>
          </a:p>
          <a:p>
            <a:pPr marL="0" indent="0">
              <a:lnSpc>
                <a:spcPct val="90000"/>
              </a:lnSpc>
              <a:spcBef>
                <a:spcPct val="0"/>
              </a:spcBef>
              <a:buFontTx/>
              <a:buNone/>
            </a:pPr>
            <a:r>
              <a:rPr lang="en-US" sz="3000">
                <a:ea typeface="Arial" charset="0"/>
                <a:cs typeface="Arial" charset="0"/>
              </a:rPr>
              <a:t>A charge, q</a:t>
            </a:r>
            <a:r>
              <a:rPr lang="en-US" sz="3000" baseline="-25000">
                <a:ea typeface="Arial" charset="0"/>
                <a:cs typeface="Arial" charset="0"/>
              </a:rPr>
              <a:t>c</a:t>
            </a:r>
            <a:r>
              <a:rPr lang="en-US" sz="3000">
                <a:ea typeface="Arial" charset="0"/>
                <a:cs typeface="Arial" charset="0"/>
              </a:rPr>
              <a:t>, is in the hole, SHIFTED right a bit.      </a:t>
            </a:r>
          </a:p>
          <a:p>
            <a:pPr marL="0" indent="0">
              <a:lnSpc>
                <a:spcPct val="90000"/>
              </a:lnSpc>
              <a:spcBef>
                <a:spcPct val="0"/>
              </a:spcBef>
              <a:buFontTx/>
              <a:buNone/>
            </a:pPr>
            <a:r>
              <a:rPr lang="en-US" sz="3000">
                <a:solidFill>
                  <a:srgbClr val="000000"/>
                </a:solidFill>
                <a:ea typeface="Arial" charset="0"/>
                <a:cs typeface="Arial" charset="0"/>
              </a:rPr>
              <a:t>(Assume static equilibrium.)</a:t>
            </a:r>
          </a:p>
          <a:p>
            <a:pPr marL="0" indent="0">
              <a:lnSpc>
                <a:spcPct val="90000"/>
              </a:lnSpc>
              <a:spcBef>
                <a:spcPct val="0"/>
              </a:spcBef>
              <a:buFontTx/>
              <a:buNone/>
            </a:pPr>
            <a:r>
              <a:rPr lang="en-US" sz="3000">
                <a:solidFill>
                  <a:srgbClr val="3366FF"/>
                </a:solidFill>
                <a:ea typeface="Arial" charset="0"/>
                <a:cs typeface="Arial" charset="0"/>
              </a:rPr>
              <a:t>What does the E field look like in the hole?</a:t>
            </a:r>
            <a:endParaRPr lang="en-US" sz="1400">
              <a:solidFill>
                <a:srgbClr val="3366FF"/>
              </a:solidFill>
              <a:ea typeface="Arial" charset="0"/>
              <a:cs typeface="Arial" charset="0"/>
            </a:endParaRPr>
          </a:p>
          <a:p>
            <a:pPr marL="0" indent="0">
              <a:lnSpc>
                <a:spcPct val="90000"/>
              </a:lnSpc>
              <a:spcBef>
                <a:spcPts val="600"/>
              </a:spcBef>
            </a:pPr>
            <a:endParaRPr lang="en-US" sz="1400">
              <a:cs typeface="ヒラギノ角ゴ Pro W3" charset="-128"/>
            </a:endParaRPr>
          </a:p>
          <a:p>
            <a:pPr marL="0" indent="0">
              <a:lnSpc>
                <a:spcPct val="90000"/>
              </a:lnSpc>
              <a:spcBef>
                <a:spcPts val="600"/>
              </a:spcBef>
              <a:buFontTx/>
              <a:buNone/>
            </a:pPr>
            <a:endParaRPr lang="en-US" sz="800">
              <a:latin typeface="Times New Roman" charset="0"/>
              <a:cs typeface="ヒラギノ角ゴ Pro W3" charset="-128"/>
            </a:endParaRPr>
          </a:p>
        </p:txBody>
      </p:sp>
      <p:sp>
        <p:nvSpPr>
          <p:cNvPr id="44037" name="Text Box 6"/>
          <p:cNvSpPr txBox="1">
            <a:spLocks noChangeArrowheads="1"/>
          </p:cNvSpPr>
          <p:nvPr/>
        </p:nvSpPr>
        <p:spPr bwMode="auto">
          <a:xfrm>
            <a:off x="3679825" y="2938463"/>
            <a:ext cx="704850" cy="641350"/>
          </a:xfrm>
          <a:prstGeom prst="rect">
            <a:avLst/>
          </a:prstGeom>
          <a:noFill/>
          <a:ln w="9525">
            <a:noFill/>
            <a:miter lim="800000"/>
            <a:headEnd/>
            <a:tailEnd/>
          </a:ln>
        </p:spPr>
        <p:txBody>
          <a:bodyPr wrap="none">
            <a:prstTxWarp prst="textNoShape">
              <a:avLst/>
            </a:prstTxWarp>
            <a:spAutoFit/>
          </a:bodyPr>
          <a:lstStyle/>
          <a:p>
            <a:r>
              <a:rPr lang="en-US" sz="3600"/>
              <a:t>+q</a:t>
            </a:r>
          </a:p>
        </p:txBody>
      </p:sp>
      <p:sp>
        <p:nvSpPr>
          <p:cNvPr id="44038" name="Text Box 7"/>
          <p:cNvSpPr txBox="1">
            <a:spLocks noChangeArrowheads="1"/>
          </p:cNvSpPr>
          <p:nvPr/>
        </p:nvSpPr>
        <p:spPr bwMode="auto">
          <a:xfrm>
            <a:off x="4398963" y="2590800"/>
            <a:ext cx="4668837" cy="3108544"/>
          </a:xfrm>
          <a:prstGeom prst="rect">
            <a:avLst/>
          </a:prstGeom>
          <a:noFill/>
          <a:ln w="9525">
            <a:noFill/>
            <a:miter lim="800000"/>
            <a:headEnd/>
            <a:tailEnd/>
          </a:ln>
        </p:spPr>
        <p:txBody>
          <a:bodyPr>
            <a:prstTxWarp prst="textNoShape">
              <a:avLst/>
            </a:prstTxWarp>
            <a:spAutoFit/>
          </a:bodyPr>
          <a:lstStyle/>
          <a:p>
            <a:pPr marL="457200" indent="-457200">
              <a:buFont typeface="Arial" charset="0"/>
              <a:buAutoNum type="alphaUcParenR"/>
            </a:pPr>
            <a:r>
              <a:rPr lang="en-US" sz="2800"/>
              <a:t> It’s zero in there</a:t>
            </a:r>
          </a:p>
          <a:p>
            <a:pPr marL="457200" indent="-457200">
              <a:buFont typeface="Arial" charset="0"/>
              <a:buAutoNum type="alphaUcParenR"/>
            </a:pPr>
            <a:r>
              <a:rPr lang="en-US" sz="2800"/>
              <a:t> Simple Coulomb field (straight away from q</a:t>
            </a:r>
            <a:r>
              <a:rPr lang="en-US" sz="2800" baseline="-25000"/>
              <a:t>c</a:t>
            </a:r>
            <a:r>
              <a:rPr lang="en-US" sz="2800"/>
              <a:t>, right up to the wall)</a:t>
            </a:r>
          </a:p>
          <a:p>
            <a:pPr marL="457200" indent="-457200">
              <a:buFont typeface="Arial" charset="0"/>
              <a:buAutoNum type="alphaUcParenR"/>
            </a:pPr>
            <a:r>
              <a:rPr lang="en-US" sz="2800"/>
              <a:t> Simple (but </a:t>
            </a:r>
            <a:r>
              <a:rPr lang="en-US" sz="2800" i="1"/>
              <a:t>not</a:t>
            </a:r>
            <a:r>
              <a:rPr lang="en-US" sz="2800"/>
              <a:t> B)</a:t>
            </a:r>
          </a:p>
          <a:p>
            <a:pPr marL="457200" indent="-457200">
              <a:buFont typeface="Arial" charset="0"/>
              <a:buAutoNum type="alphaUcParenR"/>
            </a:pPr>
            <a:r>
              <a:rPr lang="en-US" sz="2800"/>
              <a:t> Complicated/ it’s hard to compute</a:t>
            </a:r>
          </a:p>
        </p:txBody>
      </p:sp>
      <p:sp>
        <p:nvSpPr>
          <p:cNvPr id="44040" name="Text Box 10"/>
          <p:cNvSpPr txBox="1">
            <a:spLocks noChangeArrowheads="1"/>
          </p:cNvSpPr>
          <p:nvPr/>
        </p:nvSpPr>
        <p:spPr bwMode="auto">
          <a:xfrm>
            <a:off x="1524000" y="4419600"/>
            <a:ext cx="806450" cy="641350"/>
          </a:xfrm>
          <a:prstGeom prst="rect">
            <a:avLst/>
          </a:prstGeom>
          <a:noFill/>
          <a:ln w="9525">
            <a:noFill/>
            <a:miter lim="800000"/>
            <a:headEnd/>
            <a:tailEnd/>
          </a:ln>
        </p:spPr>
        <p:txBody>
          <a:bodyPr wrap="none">
            <a:prstTxWarp prst="textNoShape">
              <a:avLst/>
            </a:prstTxWarp>
            <a:spAutoFit/>
          </a:bodyPr>
          <a:lstStyle/>
          <a:p>
            <a:r>
              <a:rPr lang="en-US" sz="3600"/>
              <a:t>+Q</a:t>
            </a:r>
          </a:p>
        </p:txBody>
      </p:sp>
      <p:sp>
        <p:nvSpPr>
          <p:cNvPr id="44041" name="Oval 1034"/>
          <p:cNvSpPr>
            <a:spLocks noChangeArrowheads="1"/>
          </p:cNvSpPr>
          <p:nvPr/>
        </p:nvSpPr>
        <p:spPr bwMode="auto">
          <a:xfrm>
            <a:off x="1371600" y="3124200"/>
            <a:ext cx="1371600" cy="13716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44042" name="Text Box 11"/>
          <p:cNvSpPr txBox="1">
            <a:spLocks noChangeArrowheads="1"/>
          </p:cNvSpPr>
          <p:nvPr/>
        </p:nvSpPr>
        <p:spPr bwMode="auto">
          <a:xfrm>
            <a:off x="2087563" y="3817938"/>
            <a:ext cx="746125" cy="549275"/>
          </a:xfrm>
          <a:prstGeom prst="rect">
            <a:avLst/>
          </a:prstGeom>
          <a:noFill/>
          <a:ln w="9525">
            <a:noFill/>
            <a:miter lim="800000"/>
            <a:headEnd/>
            <a:tailEnd/>
          </a:ln>
        </p:spPr>
        <p:txBody>
          <a:bodyPr wrap="none">
            <a:prstTxWarp prst="textNoShape">
              <a:avLst/>
            </a:prstTxWarp>
            <a:spAutoFit/>
          </a:bodyPr>
          <a:lstStyle/>
          <a:p>
            <a:r>
              <a:rPr lang="en-US" sz="3000"/>
              <a:t>+q</a:t>
            </a:r>
            <a:r>
              <a:rPr lang="en-US" sz="3000" baseline="-25000"/>
              <a:t>c</a:t>
            </a:r>
          </a:p>
        </p:txBody>
      </p:sp>
      <p:sp>
        <p:nvSpPr>
          <p:cNvPr id="44043" name="Oval 12"/>
          <p:cNvSpPr>
            <a:spLocks noChangeArrowheads="1"/>
          </p:cNvSpPr>
          <p:nvPr/>
        </p:nvSpPr>
        <p:spPr bwMode="auto">
          <a:xfrm>
            <a:off x="2330450" y="3732213"/>
            <a:ext cx="152400" cy="152400"/>
          </a:xfrm>
          <a:prstGeom prst="ellipse">
            <a:avLst/>
          </a:prstGeom>
          <a:solidFill>
            <a:srgbClr val="FF0000"/>
          </a:solidFill>
          <a:ln w="9525">
            <a:solidFill>
              <a:schemeClr val="tx1"/>
            </a:solidFill>
            <a:round/>
            <a:headEnd/>
            <a:tailEnd/>
          </a:ln>
        </p:spPr>
        <p:txBody>
          <a:bodyPr>
            <a:prstTxWarp prst="textNoShape">
              <a:avLst/>
            </a:prstTxWarp>
          </a:bodyPr>
          <a:lstStyle/>
          <a:p>
            <a:pPr defTabSz="914400" eaLnBrk="0" hangingPunct="0"/>
            <a:endParaRPr lang="en-US" sz="2400">
              <a:ea typeface="ヒラギノ角ゴ Pro W3" charset="-128"/>
              <a:cs typeface="ヒラギノ角ゴ Pro W3" charset="-128"/>
            </a:endParaRPr>
          </a:p>
        </p:txBody>
      </p:sp>
      <p:sp>
        <p:nvSpPr>
          <p:cNvPr id="44044" name="Oval 13"/>
          <p:cNvSpPr>
            <a:spLocks noChangeArrowheads="1"/>
          </p:cNvSpPr>
          <p:nvPr/>
        </p:nvSpPr>
        <p:spPr bwMode="auto">
          <a:xfrm>
            <a:off x="3886200" y="3579813"/>
            <a:ext cx="152400" cy="152400"/>
          </a:xfrm>
          <a:prstGeom prst="ellipse">
            <a:avLst/>
          </a:prstGeom>
          <a:solidFill>
            <a:srgbClr val="FF0000"/>
          </a:solidFill>
          <a:ln w="9525">
            <a:solidFill>
              <a:schemeClr val="tx1"/>
            </a:solidFill>
            <a:round/>
            <a:headEnd/>
            <a:tailEnd/>
          </a:ln>
        </p:spPr>
        <p:txBody>
          <a:bodyPr>
            <a:prstTxWarp prst="textNoShape">
              <a:avLst/>
            </a:prstTxWarp>
          </a:bodyPr>
          <a:lstStyle/>
          <a:p>
            <a:pPr defTabSz="914400" eaLnBrk="0" hangingPunct="0"/>
            <a:endParaRPr lang="en-US" sz="2400">
              <a:ea typeface="ヒラギノ角ゴ Pro W3" charset="-128"/>
              <a:cs typeface="ヒラギノ角ゴ Pro W3" charset="-128"/>
            </a:endParaRPr>
          </a:p>
        </p:txBody>
      </p:sp>
      <p:sp>
        <p:nvSpPr>
          <p:cNvPr id="12"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R22</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98322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Oval 1026"/>
          <p:cNvSpPr>
            <a:spLocks noChangeArrowheads="1"/>
          </p:cNvSpPr>
          <p:nvPr/>
        </p:nvSpPr>
        <p:spPr bwMode="auto">
          <a:xfrm>
            <a:off x="609600" y="2895600"/>
            <a:ext cx="2514600" cy="2514600"/>
          </a:xfrm>
          <a:prstGeom prst="ellipse">
            <a:avLst/>
          </a:prstGeom>
          <a:solidFill>
            <a:srgbClr val="FF9900"/>
          </a:solidFill>
          <a:ln w="9525">
            <a:solidFill>
              <a:schemeClr val="tx1"/>
            </a:solidFill>
            <a:round/>
            <a:headEnd/>
            <a:tailEnd/>
          </a:ln>
        </p:spPr>
        <p:txBody>
          <a:bodyPr wrap="none" anchor="ctr">
            <a:prstTxWarp prst="textNoShape">
              <a:avLst/>
            </a:prstTxWarp>
          </a:bodyPr>
          <a:lstStyle/>
          <a:p>
            <a:endParaRPr lang="en-US"/>
          </a:p>
        </p:txBody>
      </p:sp>
      <p:sp>
        <p:nvSpPr>
          <p:cNvPr id="46083" name="Rectangle 2"/>
          <p:cNvSpPr>
            <a:spLocks noChangeArrowheads="1"/>
          </p:cNvSpPr>
          <p:nvPr/>
        </p:nvSpPr>
        <p:spPr bwMode="auto">
          <a:xfrm>
            <a:off x="4265613" y="-69850"/>
            <a:ext cx="184150" cy="366713"/>
          </a:xfrm>
          <a:prstGeom prst="rect">
            <a:avLst/>
          </a:prstGeom>
          <a:noFill/>
          <a:ln w="9525">
            <a:noFill/>
            <a:miter lim="800000"/>
            <a:headEnd/>
            <a:tailEnd/>
          </a:ln>
        </p:spPr>
        <p:txBody>
          <a:bodyPr wrap="none" anchor="ctr">
            <a:prstTxWarp prst="textNoShape">
              <a:avLst/>
            </a:prstTxWarp>
            <a:spAutoFit/>
          </a:bodyPr>
          <a:lstStyle/>
          <a:p>
            <a:pPr algn="ctr"/>
            <a:endParaRPr lang="en-US"/>
          </a:p>
        </p:txBody>
      </p:sp>
      <p:sp>
        <p:nvSpPr>
          <p:cNvPr id="46084" name="Text Box 3"/>
          <p:cNvSpPr>
            <a:spLocks noGrp="1" noChangeArrowheads="1"/>
          </p:cNvSpPr>
          <p:nvPr>
            <p:ph type="body" idx="4294967295"/>
          </p:nvPr>
        </p:nvSpPr>
        <p:spPr>
          <a:xfrm>
            <a:off x="564444" y="296863"/>
            <a:ext cx="8526462" cy="2060575"/>
          </a:xfrm>
          <a:noFill/>
        </p:spPr>
        <p:txBody>
          <a:bodyPr>
            <a:normAutofit fontScale="92500" lnSpcReduction="20000"/>
          </a:bodyPr>
          <a:lstStyle/>
          <a:p>
            <a:pPr marL="0" indent="0">
              <a:lnSpc>
                <a:spcPct val="90000"/>
              </a:lnSpc>
              <a:spcBef>
                <a:spcPct val="0"/>
              </a:spcBef>
              <a:buFontTx/>
              <a:buNone/>
            </a:pPr>
            <a:r>
              <a:rPr lang="en-US" sz="3000" dirty="0">
                <a:ea typeface="Arial" charset="0"/>
                <a:cs typeface="Arial" charset="0"/>
              </a:rPr>
              <a:t>A HOLLOW copper sphere has total charge +Q. </a:t>
            </a:r>
          </a:p>
          <a:p>
            <a:pPr marL="0" indent="0">
              <a:lnSpc>
                <a:spcPct val="90000"/>
              </a:lnSpc>
              <a:spcBef>
                <a:spcPct val="0"/>
              </a:spcBef>
              <a:buFontTx/>
              <a:buNone/>
            </a:pPr>
            <a:r>
              <a:rPr lang="en-US" sz="3000" dirty="0">
                <a:ea typeface="Arial" charset="0"/>
                <a:cs typeface="Arial" charset="0"/>
              </a:rPr>
              <a:t>A point charge +q sits outside. </a:t>
            </a:r>
          </a:p>
          <a:p>
            <a:pPr marL="0" indent="0">
              <a:lnSpc>
                <a:spcPct val="90000"/>
              </a:lnSpc>
              <a:spcBef>
                <a:spcPct val="0"/>
              </a:spcBef>
              <a:buFontTx/>
              <a:buNone/>
            </a:pPr>
            <a:r>
              <a:rPr lang="en-US" sz="3000" dirty="0">
                <a:ea typeface="Arial" charset="0"/>
                <a:cs typeface="Arial" charset="0"/>
              </a:rPr>
              <a:t>A charge, +q</a:t>
            </a:r>
            <a:r>
              <a:rPr lang="en-US" sz="3000" baseline="-25000" dirty="0">
                <a:ea typeface="Arial" charset="0"/>
                <a:cs typeface="Arial" charset="0"/>
              </a:rPr>
              <a:t>c</a:t>
            </a:r>
            <a:r>
              <a:rPr lang="en-US" sz="3000" dirty="0">
                <a:ea typeface="Arial" charset="0"/>
                <a:cs typeface="Arial" charset="0"/>
              </a:rPr>
              <a:t>, is in the hole, SHIFTED right a bit.      </a:t>
            </a:r>
          </a:p>
          <a:p>
            <a:pPr marL="0" indent="0">
              <a:lnSpc>
                <a:spcPct val="90000"/>
              </a:lnSpc>
              <a:spcBef>
                <a:spcPct val="0"/>
              </a:spcBef>
              <a:buFontTx/>
              <a:buNone/>
            </a:pPr>
            <a:r>
              <a:rPr lang="en-US" sz="3000" dirty="0">
                <a:ea typeface="Arial" charset="0"/>
                <a:cs typeface="Arial" charset="0"/>
              </a:rPr>
              <a:t>(Assume static equilibrium.)</a:t>
            </a:r>
          </a:p>
          <a:p>
            <a:pPr marL="0" indent="0">
              <a:lnSpc>
                <a:spcPct val="90000"/>
              </a:lnSpc>
              <a:spcBef>
                <a:spcPct val="0"/>
              </a:spcBef>
              <a:buFontTx/>
              <a:buNone/>
            </a:pPr>
            <a:r>
              <a:rPr lang="en-US" sz="3000" dirty="0">
                <a:solidFill>
                  <a:srgbClr val="3366FF"/>
                </a:solidFill>
                <a:ea typeface="Arial" charset="0"/>
                <a:cs typeface="Arial" charset="0"/>
              </a:rPr>
              <a:t>What does the charge distribution look like on the inner surface of the hole?</a:t>
            </a:r>
            <a:endParaRPr lang="en-US" sz="1400" dirty="0">
              <a:solidFill>
                <a:srgbClr val="3366FF"/>
              </a:solidFill>
              <a:ea typeface="Arial" charset="0"/>
              <a:cs typeface="Arial" charset="0"/>
            </a:endParaRPr>
          </a:p>
          <a:p>
            <a:pPr marL="0" indent="0">
              <a:lnSpc>
                <a:spcPct val="90000"/>
              </a:lnSpc>
              <a:spcBef>
                <a:spcPts val="600"/>
              </a:spcBef>
            </a:pPr>
            <a:endParaRPr lang="en-US" sz="1400" dirty="0">
              <a:cs typeface="ヒラギノ角ゴ Pro W3" charset="-128"/>
            </a:endParaRPr>
          </a:p>
          <a:p>
            <a:pPr marL="0" indent="0">
              <a:lnSpc>
                <a:spcPct val="90000"/>
              </a:lnSpc>
              <a:spcBef>
                <a:spcPts val="600"/>
              </a:spcBef>
              <a:buFontTx/>
              <a:buNone/>
            </a:pPr>
            <a:endParaRPr lang="en-US" sz="800" dirty="0">
              <a:latin typeface="Times New Roman" charset="0"/>
              <a:cs typeface="ヒラギノ角ゴ Pro W3" charset="-128"/>
            </a:endParaRPr>
          </a:p>
        </p:txBody>
      </p:sp>
      <p:sp>
        <p:nvSpPr>
          <p:cNvPr id="46085" name="Text Box 6"/>
          <p:cNvSpPr txBox="1">
            <a:spLocks noChangeArrowheads="1"/>
          </p:cNvSpPr>
          <p:nvPr/>
        </p:nvSpPr>
        <p:spPr bwMode="auto">
          <a:xfrm>
            <a:off x="3327400" y="3319463"/>
            <a:ext cx="704850" cy="641350"/>
          </a:xfrm>
          <a:prstGeom prst="rect">
            <a:avLst/>
          </a:prstGeom>
          <a:noFill/>
          <a:ln w="9525">
            <a:noFill/>
            <a:miter lim="800000"/>
            <a:headEnd/>
            <a:tailEnd/>
          </a:ln>
        </p:spPr>
        <p:txBody>
          <a:bodyPr wrap="none">
            <a:prstTxWarp prst="textNoShape">
              <a:avLst/>
            </a:prstTxWarp>
            <a:spAutoFit/>
          </a:bodyPr>
          <a:lstStyle/>
          <a:p>
            <a:r>
              <a:rPr lang="en-US" sz="3600"/>
              <a:t>+q</a:t>
            </a:r>
          </a:p>
        </p:txBody>
      </p:sp>
      <p:sp>
        <p:nvSpPr>
          <p:cNvPr id="46086" name="Text Box 7"/>
          <p:cNvSpPr txBox="1">
            <a:spLocks noChangeArrowheads="1"/>
          </p:cNvSpPr>
          <p:nvPr/>
        </p:nvSpPr>
        <p:spPr bwMode="auto">
          <a:xfrm>
            <a:off x="4343400" y="2884944"/>
            <a:ext cx="4668837" cy="2677656"/>
          </a:xfrm>
          <a:prstGeom prst="rect">
            <a:avLst/>
          </a:prstGeom>
          <a:noFill/>
          <a:ln w="9525">
            <a:noFill/>
            <a:miter lim="800000"/>
            <a:headEnd/>
            <a:tailEnd/>
          </a:ln>
        </p:spPr>
        <p:txBody>
          <a:bodyPr>
            <a:prstTxWarp prst="textNoShape">
              <a:avLst/>
            </a:prstTxWarp>
            <a:spAutoFit/>
          </a:bodyPr>
          <a:lstStyle/>
          <a:p>
            <a:pPr marL="457200" indent="-457200">
              <a:buFont typeface="Arial" charset="0"/>
              <a:buAutoNum type="alphaUcParenR"/>
            </a:pPr>
            <a:r>
              <a:rPr lang="en-US" sz="2400"/>
              <a:t>All -, uniformly spread out</a:t>
            </a:r>
          </a:p>
          <a:p>
            <a:pPr marL="457200" indent="-457200"/>
            <a:r>
              <a:rPr lang="en-US" sz="2400"/>
              <a:t>B) - close to q</a:t>
            </a:r>
            <a:r>
              <a:rPr lang="en-US" sz="2400" baseline="-25000"/>
              <a:t>c</a:t>
            </a:r>
            <a:r>
              <a:rPr lang="en-US" sz="2400"/>
              <a:t>, + opposite q</a:t>
            </a:r>
            <a:r>
              <a:rPr lang="en-US" sz="2400" baseline="-25000"/>
              <a:t>c</a:t>
            </a:r>
          </a:p>
          <a:p>
            <a:pPr marL="457200" indent="-457200"/>
            <a:r>
              <a:rPr lang="en-US" sz="2400"/>
              <a:t>C) All -,  but more close to q</a:t>
            </a:r>
            <a:r>
              <a:rPr lang="en-US" sz="2400" baseline="-25000"/>
              <a:t>c</a:t>
            </a:r>
            <a:r>
              <a:rPr lang="en-US" sz="2400"/>
              <a:t> and fewer opposite</a:t>
            </a:r>
          </a:p>
          <a:p>
            <a:pPr marL="457200" indent="-457200"/>
            <a:r>
              <a:rPr lang="en-US" sz="2400"/>
              <a:t>D) All + but more opposite q</a:t>
            </a:r>
            <a:r>
              <a:rPr lang="en-US" sz="2400" baseline="-25000"/>
              <a:t>c</a:t>
            </a:r>
            <a:r>
              <a:rPr lang="en-US" sz="2400"/>
              <a:t> and fewer close</a:t>
            </a:r>
          </a:p>
          <a:p>
            <a:pPr marL="457200" indent="-457200"/>
            <a:r>
              <a:rPr lang="en-US" sz="2400"/>
              <a:t>E) Not enough information  </a:t>
            </a:r>
          </a:p>
        </p:txBody>
      </p:sp>
      <p:sp>
        <p:nvSpPr>
          <p:cNvPr id="46088" name="Text Box 10"/>
          <p:cNvSpPr txBox="1">
            <a:spLocks noChangeArrowheads="1"/>
          </p:cNvSpPr>
          <p:nvPr/>
        </p:nvSpPr>
        <p:spPr bwMode="auto">
          <a:xfrm>
            <a:off x="1371600" y="4800600"/>
            <a:ext cx="806450" cy="641350"/>
          </a:xfrm>
          <a:prstGeom prst="rect">
            <a:avLst/>
          </a:prstGeom>
          <a:noFill/>
          <a:ln w="9525">
            <a:noFill/>
            <a:miter lim="800000"/>
            <a:headEnd/>
            <a:tailEnd/>
          </a:ln>
        </p:spPr>
        <p:txBody>
          <a:bodyPr wrap="none">
            <a:prstTxWarp prst="textNoShape">
              <a:avLst/>
            </a:prstTxWarp>
            <a:spAutoFit/>
          </a:bodyPr>
          <a:lstStyle/>
          <a:p>
            <a:r>
              <a:rPr lang="en-US" sz="3600"/>
              <a:t>+Q</a:t>
            </a:r>
          </a:p>
        </p:txBody>
      </p:sp>
      <p:sp>
        <p:nvSpPr>
          <p:cNvPr id="46089" name="Oval 1034"/>
          <p:cNvSpPr>
            <a:spLocks noChangeArrowheads="1"/>
          </p:cNvSpPr>
          <p:nvPr/>
        </p:nvSpPr>
        <p:spPr bwMode="auto">
          <a:xfrm>
            <a:off x="1219200" y="3505200"/>
            <a:ext cx="1371600" cy="1371600"/>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46090" name="Text Box 11"/>
          <p:cNvSpPr txBox="1">
            <a:spLocks noChangeArrowheads="1"/>
          </p:cNvSpPr>
          <p:nvPr/>
        </p:nvSpPr>
        <p:spPr bwMode="auto">
          <a:xfrm>
            <a:off x="1935163" y="4198938"/>
            <a:ext cx="746125" cy="549275"/>
          </a:xfrm>
          <a:prstGeom prst="rect">
            <a:avLst/>
          </a:prstGeom>
          <a:noFill/>
          <a:ln w="9525">
            <a:noFill/>
            <a:miter lim="800000"/>
            <a:headEnd/>
            <a:tailEnd/>
          </a:ln>
        </p:spPr>
        <p:txBody>
          <a:bodyPr wrap="none">
            <a:prstTxWarp prst="textNoShape">
              <a:avLst/>
            </a:prstTxWarp>
            <a:spAutoFit/>
          </a:bodyPr>
          <a:lstStyle/>
          <a:p>
            <a:r>
              <a:rPr lang="en-US" sz="3000"/>
              <a:t>+q</a:t>
            </a:r>
            <a:r>
              <a:rPr lang="en-US" sz="3000" baseline="-25000"/>
              <a:t>c</a:t>
            </a:r>
          </a:p>
        </p:txBody>
      </p:sp>
      <p:sp>
        <p:nvSpPr>
          <p:cNvPr id="46091" name="Oval 12"/>
          <p:cNvSpPr>
            <a:spLocks noChangeArrowheads="1"/>
          </p:cNvSpPr>
          <p:nvPr/>
        </p:nvSpPr>
        <p:spPr bwMode="auto">
          <a:xfrm>
            <a:off x="2178050" y="4122738"/>
            <a:ext cx="152400" cy="152400"/>
          </a:xfrm>
          <a:prstGeom prst="ellipse">
            <a:avLst/>
          </a:prstGeom>
          <a:solidFill>
            <a:srgbClr val="FF0000"/>
          </a:solidFill>
          <a:ln w="9525">
            <a:solidFill>
              <a:schemeClr val="tx1"/>
            </a:solidFill>
            <a:round/>
            <a:headEnd/>
            <a:tailEnd/>
          </a:ln>
        </p:spPr>
        <p:txBody>
          <a:bodyPr>
            <a:prstTxWarp prst="textNoShape">
              <a:avLst/>
            </a:prstTxWarp>
          </a:bodyPr>
          <a:lstStyle/>
          <a:p>
            <a:pPr defTabSz="914400" eaLnBrk="0" hangingPunct="0"/>
            <a:endParaRPr lang="en-US" sz="2400">
              <a:ea typeface="ヒラギノ角ゴ Pro W3" charset="-128"/>
              <a:cs typeface="ヒラギノ角ゴ Pro W3" charset="-128"/>
            </a:endParaRPr>
          </a:p>
        </p:txBody>
      </p:sp>
      <p:sp>
        <p:nvSpPr>
          <p:cNvPr id="46092" name="Oval 13"/>
          <p:cNvSpPr>
            <a:spLocks noChangeArrowheads="1"/>
          </p:cNvSpPr>
          <p:nvPr/>
        </p:nvSpPr>
        <p:spPr bwMode="auto">
          <a:xfrm>
            <a:off x="3679825" y="4046538"/>
            <a:ext cx="152400" cy="152400"/>
          </a:xfrm>
          <a:prstGeom prst="ellipse">
            <a:avLst/>
          </a:prstGeom>
          <a:solidFill>
            <a:srgbClr val="FF0000"/>
          </a:solidFill>
          <a:ln w="9525">
            <a:solidFill>
              <a:schemeClr val="tx1"/>
            </a:solidFill>
            <a:round/>
            <a:headEnd/>
            <a:tailEnd/>
          </a:ln>
        </p:spPr>
        <p:txBody>
          <a:bodyPr>
            <a:prstTxWarp prst="textNoShape">
              <a:avLst/>
            </a:prstTxWarp>
          </a:bodyPr>
          <a:lstStyle/>
          <a:p>
            <a:pPr defTabSz="914400" eaLnBrk="0" hangingPunct="0"/>
            <a:endParaRPr lang="en-US" sz="2400">
              <a:ea typeface="ヒラギノ角ゴ Pro W3" charset="-128"/>
              <a:cs typeface="ヒラギノ角ゴ Pro W3" charset="-128"/>
            </a:endParaRPr>
          </a:p>
        </p:txBody>
      </p:sp>
      <p:sp>
        <p:nvSpPr>
          <p:cNvPr id="12"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R23</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17999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06" name="Picture 9"/>
          <p:cNvPicPr>
            <a:picLocks noChangeAspect="1" noChangeArrowheads="1"/>
          </p:cNvPicPr>
          <p:nvPr/>
        </p:nvPicPr>
        <p:blipFill>
          <a:blip r:embed="rId3"/>
          <a:srcRect/>
          <a:stretch>
            <a:fillRect/>
          </a:stretch>
        </p:blipFill>
        <p:spPr bwMode="auto">
          <a:xfrm>
            <a:off x="463550" y="1681162"/>
            <a:ext cx="8216900" cy="3403600"/>
          </a:xfrm>
          <a:prstGeom prst="rect">
            <a:avLst/>
          </a:prstGeom>
          <a:noFill/>
          <a:ln w="9525">
            <a:noFill/>
            <a:miter lim="800000"/>
            <a:headEnd/>
            <a:tailEnd/>
          </a:ln>
        </p:spPr>
      </p:pic>
      <p:sp>
        <p:nvSpPr>
          <p:cNvPr id="21507" name="Rectangle 2"/>
          <p:cNvSpPr>
            <a:spLocks noGrp="1" noChangeArrowheads="1"/>
          </p:cNvSpPr>
          <p:nvPr>
            <p:ph type="title"/>
          </p:nvPr>
        </p:nvSpPr>
        <p:spPr>
          <a:xfrm>
            <a:off x="415925" y="76200"/>
            <a:ext cx="8499475" cy="1828800"/>
          </a:xfrm>
        </p:spPr>
        <p:txBody>
          <a:bodyPr/>
          <a:lstStyle/>
          <a:p>
            <a:pPr algn="l" eaLnBrk="1" hangingPunct="1"/>
            <a:r>
              <a:rPr lang="en-US" sz="2800">
                <a:cs typeface="ヒラギノ角ゴ Pro W3" charset="-128"/>
              </a:rPr>
              <a:t>A proton (q=+e) is released from rest in a uniform </a:t>
            </a:r>
            <a:r>
              <a:rPr lang="en-US" sz="2800" b="1">
                <a:cs typeface="ヒラギノ角ゴ Pro W3" charset="-128"/>
              </a:rPr>
              <a:t>E</a:t>
            </a:r>
            <a:r>
              <a:rPr lang="en-US" sz="2800">
                <a:cs typeface="ヒラギノ角ゴ Pro W3" charset="-128"/>
              </a:rPr>
              <a:t> and uniform </a:t>
            </a:r>
            <a:r>
              <a:rPr lang="en-US" sz="2800" b="1">
                <a:cs typeface="ヒラギノ角ゴ Pro W3" charset="-128"/>
              </a:rPr>
              <a:t>B </a:t>
            </a:r>
            <a:r>
              <a:rPr lang="en-US" sz="2800">
                <a:cs typeface="ヒラギノ角ゴ Pro W3" charset="-128"/>
              </a:rPr>
              <a:t>(as shown).  </a:t>
            </a:r>
            <a:br>
              <a:rPr lang="en-US" sz="2800">
                <a:cs typeface="ヒラギノ角ゴ Pro W3" charset="-128"/>
              </a:rPr>
            </a:br>
            <a:r>
              <a:rPr lang="en-US" sz="2800" b="1">
                <a:cs typeface="ヒラギノ角ゴ Pro W3" charset="-128"/>
              </a:rPr>
              <a:t>E</a:t>
            </a:r>
            <a:r>
              <a:rPr lang="en-US" sz="2800">
                <a:cs typeface="ヒラギノ角ゴ Pro W3" charset="-128"/>
              </a:rPr>
              <a:t> points up, </a:t>
            </a:r>
            <a:r>
              <a:rPr lang="en-US" sz="2800" b="1">
                <a:cs typeface="ヒラギノ角ゴ Pro W3" charset="-128"/>
              </a:rPr>
              <a:t>B</a:t>
            </a:r>
            <a:r>
              <a:rPr lang="en-US" sz="2800">
                <a:cs typeface="ヒラギノ角ゴ Pro W3" charset="-128"/>
              </a:rPr>
              <a:t> points into the page.  </a:t>
            </a:r>
            <a:br>
              <a:rPr lang="en-US" sz="2800">
                <a:cs typeface="ヒラギノ角ゴ Pro W3" charset="-128"/>
              </a:rPr>
            </a:br>
            <a:r>
              <a:rPr lang="en-US" sz="2800">
                <a:solidFill>
                  <a:schemeClr val="accent2"/>
                </a:solidFill>
                <a:cs typeface="ヒラギノ角ゴ Pro W3" charset="-128"/>
              </a:rPr>
              <a:t>Which of the paths will the proton initially follow?</a:t>
            </a:r>
          </a:p>
        </p:txBody>
      </p:sp>
      <p:sp>
        <p:nvSpPr>
          <p:cNvPr id="21508" name="Text Box 66"/>
          <p:cNvSpPr txBox="1">
            <a:spLocks noChangeArrowheads="1"/>
          </p:cNvSpPr>
          <p:nvPr/>
        </p:nvSpPr>
        <p:spPr bwMode="auto">
          <a:xfrm>
            <a:off x="4724400" y="4191000"/>
            <a:ext cx="3656013" cy="457200"/>
          </a:xfrm>
          <a:prstGeom prst="rect">
            <a:avLst/>
          </a:prstGeom>
          <a:noFill/>
          <a:ln w="9525">
            <a:noFill/>
            <a:miter lim="800000"/>
            <a:headEnd/>
            <a:tailEnd/>
          </a:ln>
        </p:spPr>
        <p:txBody>
          <a:bodyPr wrap="none">
            <a:prstTxWarp prst="textNoShape">
              <a:avLst/>
            </a:prstTxWarp>
            <a:spAutoFit/>
          </a:bodyPr>
          <a:lstStyle/>
          <a:p>
            <a:r>
              <a:rPr lang="en-US" sz="2400"/>
              <a:t>E. It will remain stationary</a:t>
            </a:r>
          </a:p>
        </p:txBody>
      </p:sp>
      <p:sp>
        <p:nvSpPr>
          <p:cNvPr id="21509" name="Text Box 67"/>
          <p:cNvSpPr txBox="1">
            <a:spLocks noChangeArrowheads="1"/>
          </p:cNvSpPr>
          <p:nvPr/>
        </p:nvSpPr>
        <p:spPr bwMode="auto">
          <a:xfrm>
            <a:off x="5181600" y="3657600"/>
            <a:ext cx="304800" cy="457200"/>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a:t>A</a:t>
            </a:r>
          </a:p>
        </p:txBody>
      </p:sp>
      <p:sp>
        <p:nvSpPr>
          <p:cNvPr id="21510" name="Text Box 68"/>
          <p:cNvSpPr txBox="1">
            <a:spLocks noChangeArrowheads="1"/>
          </p:cNvSpPr>
          <p:nvPr/>
        </p:nvSpPr>
        <p:spPr bwMode="auto">
          <a:xfrm>
            <a:off x="6172200" y="3657600"/>
            <a:ext cx="381000" cy="369332"/>
          </a:xfrm>
          <a:prstGeom prst="rect">
            <a:avLst/>
          </a:prstGeom>
          <a:solidFill>
            <a:schemeClr val="bg1"/>
          </a:solidFill>
          <a:ln w="9525">
            <a:noFill/>
            <a:miter lim="800000"/>
            <a:headEnd/>
            <a:tailEnd/>
          </a:ln>
        </p:spPr>
        <p:txBody>
          <a:bodyPr wrap="square">
            <a:prstTxWarp prst="textNoShape">
              <a:avLst/>
            </a:prstTxWarp>
            <a:spAutoFit/>
          </a:bodyPr>
          <a:lstStyle/>
          <a:p>
            <a:pPr>
              <a:spcBef>
                <a:spcPct val="50000"/>
              </a:spcBef>
            </a:pPr>
            <a:r>
              <a:rPr lang="en-US"/>
              <a:t>B</a:t>
            </a:r>
          </a:p>
        </p:txBody>
      </p:sp>
      <p:sp>
        <p:nvSpPr>
          <p:cNvPr id="21511" name="Text Box 69"/>
          <p:cNvSpPr txBox="1">
            <a:spLocks noChangeArrowheads="1"/>
          </p:cNvSpPr>
          <p:nvPr/>
        </p:nvSpPr>
        <p:spPr bwMode="auto">
          <a:xfrm>
            <a:off x="6629400" y="1905000"/>
            <a:ext cx="457200" cy="457200"/>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a:t>C</a:t>
            </a:r>
          </a:p>
        </p:txBody>
      </p:sp>
      <p:sp>
        <p:nvSpPr>
          <p:cNvPr id="21512" name="Text Box 70"/>
          <p:cNvSpPr txBox="1">
            <a:spLocks noChangeArrowheads="1"/>
          </p:cNvSpPr>
          <p:nvPr/>
        </p:nvSpPr>
        <p:spPr bwMode="auto">
          <a:xfrm>
            <a:off x="8077200" y="1905000"/>
            <a:ext cx="304800" cy="457200"/>
          </a:xfrm>
          <a:prstGeom prst="rect">
            <a:avLst/>
          </a:prstGeom>
          <a:solidFill>
            <a:schemeClr val="bg1"/>
          </a:solidFill>
          <a:ln w="9525">
            <a:noFill/>
            <a:miter lim="800000"/>
            <a:headEnd/>
            <a:tailEnd/>
          </a:ln>
        </p:spPr>
        <p:txBody>
          <a:bodyPr>
            <a:prstTxWarp prst="textNoShape">
              <a:avLst/>
            </a:prstTxWarp>
            <a:spAutoFit/>
          </a:bodyPr>
          <a:lstStyle/>
          <a:p>
            <a:pPr>
              <a:spcBef>
                <a:spcPct val="50000"/>
              </a:spcBef>
            </a:pPr>
            <a:r>
              <a:rPr lang="en-US"/>
              <a:t>D</a:t>
            </a:r>
          </a:p>
        </p:txBody>
      </p:sp>
      <p:sp>
        <p:nvSpPr>
          <p:cNvPr id="21513" name="TextBox 9"/>
          <p:cNvSpPr txBox="1">
            <a:spLocks noChangeArrowheads="1"/>
          </p:cNvSpPr>
          <p:nvPr/>
        </p:nvSpPr>
        <p:spPr bwMode="auto">
          <a:xfrm>
            <a:off x="549275" y="4572000"/>
            <a:ext cx="6994525" cy="457200"/>
          </a:xfrm>
          <a:prstGeom prst="rect">
            <a:avLst/>
          </a:prstGeom>
          <a:noFill/>
          <a:ln w="9525">
            <a:noFill/>
            <a:miter lim="800000"/>
            <a:headEnd/>
            <a:tailEnd/>
          </a:ln>
        </p:spPr>
        <p:txBody>
          <a:bodyPr wrap="none">
            <a:prstTxWarp prst="textNoShape">
              <a:avLst/>
            </a:prstTxWarp>
            <a:spAutoFit/>
          </a:bodyPr>
          <a:lstStyle/>
          <a:p>
            <a:r>
              <a:rPr lang="en-US"/>
              <a:t>(To think about: what happens after longer times?)</a:t>
            </a:r>
          </a:p>
        </p:txBody>
      </p:sp>
      <p:sp>
        <p:nvSpPr>
          <p:cNvPr id="10"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R24</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1624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8" name="TextBox 1"/>
          <p:cNvSpPr txBox="1">
            <a:spLocks noChangeArrowheads="1"/>
          </p:cNvSpPr>
          <p:nvPr/>
        </p:nvSpPr>
        <p:spPr bwMode="auto">
          <a:xfrm>
            <a:off x="0" y="0"/>
            <a:ext cx="9144000" cy="1066800"/>
          </a:xfrm>
          <a:prstGeom prst="rect">
            <a:avLst/>
          </a:prstGeom>
          <a:noFill/>
          <a:ln w="9525">
            <a:noFill/>
            <a:miter lim="800000"/>
            <a:headEnd/>
            <a:tailEnd/>
          </a:ln>
        </p:spPr>
        <p:txBody>
          <a:bodyPr>
            <a:prstTxWarp prst="textNoShape">
              <a:avLst/>
            </a:prstTxWarp>
            <a:spAutoFit/>
          </a:bodyPr>
          <a:lstStyle/>
          <a:p>
            <a:endParaRPr lang="en-US" sz="4000"/>
          </a:p>
          <a:p>
            <a:endParaRPr lang="en-US"/>
          </a:p>
        </p:txBody>
      </p:sp>
      <p:sp>
        <p:nvSpPr>
          <p:cNvPr id="23559" name="TextBox 2"/>
          <p:cNvSpPr txBox="1">
            <a:spLocks noChangeArrowheads="1"/>
          </p:cNvSpPr>
          <p:nvPr/>
        </p:nvSpPr>
        <p:spPr bwMode="auto">
          <a:xfrm>
            <a:off x="755650" y="2743200"/>
            <a:ext cx="7931150" cy="2563812"/>
          </a:xfrm>
          <a:prstGeom prst="rect">
            <a:avLst/>
          </a:prstGeom>
          <a:noFill/>
          <a:ln w="9525">
            <a:noFill/>
            <a:miter lim="800000"/>
            <a:headEnd/>
            <a:tailEnd/>
          </a:ln>
        </p:spPr>
        <p:txBody>
          <a:bodyPr>
            <a:prstTxWarp prst="textNoShape">
              <a:avLst/>
            </a:prstTxWarp>
            <a:spAutoFit/>
          </a:bodyPr>
          <a:lstStyle/>
          <a:p>
            <a:pPr>
              <a:lnSpc>
                <a:spcPct val="150000"/>
              </a:lnSpc>
            </a:pPr>
            <a:r>
              <a:rPr lang="en-US" sz="3600" dirty="0"/>
              <a:t>A)                         </a:t>
            </a:r>
            <a:r>
              <a:rPr lang="en-US" sz="3600" dirty="0" smtClean="0"/>
              <a:t> 		B</a:t>
            </a:r>
            <a:r>
              <a:rPr lang="en-US" sz="3600" dirty="0"/>
              <a:t>) </a:t>
            </a:r>
          </a:p>
          <a:p>
            <a:pPr>
              <a:lnSpc>
                <a:spcPct val="150000"/>
              </a:lnSpc>
            </a:pPr>
            <a:r>
              <a:rPr lang="en-US" sz="3600" dirty="0"/>
              <a:t>C)			            	</a:t>
            </a:r>
            <a:r>
              <a:rPr lang="en-US" sz="3600" dirty="0" smtClean="0"/>
              <a:t> 		D</a:t>
            </a:r>
            <a:r>
              <a:rPr lang="en-US" sz="3600" dirty="0"/>
              <a:t>)</a:t>
            </a:r>
          </a:p>
          <a:p>
            <a:pPr>
              <a:lnSpc>
                <a:spcPct val="150000"/>
              </a:lnSpc>
            </a:pPr>
            <a:r>
              <a:rPr lang="en-US" sz="3600" dirty="0"/>
              <a:t>E) None of the above!</a:t>
            </a:r>
          </a:p>
        </p:txBody>
      </p:sp>
      <p:graphicFrame>
        <p:nvGraphicFramePr>
          <p:cNvPr id="23554" name="Object 2"/>
          <p:cNvGraphicFramePr>
            <a:graphicFrameLocks noChangeAspect="1"/>
          </p:cNvGraphicFramePr>
          <p:nvPr/>
        </p:nvGraphicFramePr>
        <p:xfrm>
          <a:off x="1425575" y="3014662"/>
          <a:ext cx="1562100" cy="495300"/>
        </p:xfrm>
        <a:graphic>
          <a:graphicData uri="http://schemas.openxmlformats.org/presentationml/2006/ole">
            <p:oleObj spid="_x0000_s11312" name="Equation" r:id="rId4" imgW="520700" imgH="165100" progId="Equation.3">
              <p:embed/>
            </p:oleObj>
          </a:graphicData>
        </a:graphic>
      </p:graphicFrame>
      <p:graphicFrame>
        <p:nvGraphicFramePr>
          <p:cNvPr id="23555" name="Object 3"/>
          <p:cNvGraphicFramePr>
            <a:graphicFrameLocks noChangeAspect="1"/>
          </p:cNvGraphicFramePr>
          <p:nvPr/>
        </p:nvGraphicFramePr>
        <p:xfrm>
          <a:off x="5395913" y="3074987"/>
          <a:ext cx="1433512" cy="428625"/>
        </p:xfrm>
        <a:graphic>
          <a:graphicData uri="http://schemas.openxmlformats.org/presentationml/2006/ole">
            <p:oleObj spid="_x0000_s11313" name="Equation" r:id="rId5" imgW="469900" imgH="139700" progId="Equation.3">
              <p:embed/>
            </p:oleObj>
          </a:graphicData>
        </a:graphic>
      </p:graphicFrame>
      <p:graphicFrame>
        <p:nvGraphicFramePr>
          <p:cNvPr id="23556" name="Object 4"/>
          <p:cNvGraphicFramePr>
            <a:graphicFrameLocks noChangeAspect="1"/>
          </p:cNvGraphicFramePr>
          <p:nvPr/>
        </p:nvGraphicFramePr>
        <p:xfrm>
          <a:off x="5334000" y="3810000"/>
          <a:ext cx="1697037" cy="523875"/>
        </p:xfrm>
        <a:graphic>
          <a:graphicData uri="http://schemas.openxmlformats.org/presentationml/2006/ole">
            <p:oleObj spid="_x0000_s11314" name="Equation" r:id="rId6" imgW="533400" imgH="165100" progId="Equation.3">
              <p:embed/>
            </p:oleObj>
          </a:graphicData>
        </a:graphic>
      </p:graphicFrame>
      <p:graphicFrame>
        <p:nvGraphicFramePr>
          <p:cNvPr id="23557" name="Object 6"/>
          <p:cNvGraphicFramePr>
            <a:graphicFrameLocks noChangeAspect="1"/>
          </p:cNvGraphicFramePr>
          <p:nvPr/>
        </p:nvGraphicFramePr>
        <p:xfrm>
          <a:off x="1346200" y="3849687"/>
          <a:ext cx="2133600" cy="571500"/>
        </p:xfrm>
        <a:graphic>
          <a:graphicData uri="http://schemas.openxmlformats.org/presentationml/2006/ole">
            <p:oleObj spid="_x0000_s11315" name="Equation" r:id="rId7" imgW="698500" imgH="190500" progId="Equation.3">
              <p:embed/>
            </p:oleObj>
          </a:graphicData>
        </a:graphic>
      </p:graphicFrame>
      <p:sp>
        <p:nvSpPr>
          <p:cNvPr id="23560" name="Rectangle 8"/>
          <p:cNvSpPr>
            <a:spLocks noGrp="1" noChangeArrowheads="1"/>
          </p:cNvSpPr>
          <p:nvPr>
            <p:ph type="title" idx="4294967295"/>
          </p:nvPr>
        </p:nvSpPr>
        <p:spPr>
          <a:xfrm>
            <a:off x="685800" y="990600"/>
            <a:ext cx="8196263" cy="1143000"/>
          </a:xfrm>
        </p:spPr>
        <p:txBody>
          <a:bodyPr>
            <a:normAutofit fontScale="90000"/>
          </a:bodyPr>
          <a:lstStyle/>
          <a:p>
            <a:pPr algn="l"/>
            <a:r>
              <a:rPr lang="en-US" sz="3600">
                <a:solidFill>
                  <a:schemeClr val="tx1"/>
                </a:solidFill>
                <a:cs typeface="ヒラギノ角ゴ Pro W3" charset="-128"/>
              </a:rPr>
              <a:t>Current I flows down a wire (length L) </a:t>
            </a:r>
            <a:br>
              <a:rPr lang="en-US" sz="3600">
                <a:solidFill>
                  <a:schemeClr val="tx1"/>
                </a:solidFill>
                <a:cs typeface="ヒラギノ角ゴ Pro W3" charset="-128"/>
              </a:rPr>
            </a:br>
            <a:r>
              <a:rPr lang="en-US" sz="3600">
                <a:solidFill>
                  <a:schemeClr val="tx1"/>
                </a:solidFill>
                <a:cs typeface="ヒラギノ角ゴ Pro W3" charset="-128"/>
              </a:rPr>
              <a:t>with a square cross section (side </a:t>
            </a:r>
            <a:r>
              <a:rPr lang="en-US" sz="3600" i="1">
                <a:solidFill>
                  <a:schemeClr val="tx1"/>
                </a:solidFill>
                <a:cs typeface="ヒラギノ角ゴ Pro W3" charset="-128"/>
              </a:rPr>
              <a:t>a)  </a:t>
            </a:r>
            <a:br>
              <a:rPr lang="en-US" sz="3600" i="1">
                <a:solidFill>
                  <a:schemeClr val="tx1"/>
                </a:solidFill>
                <a:cs typeface="ヒラギノ角ゴ Pro W3" charset="-128"/>
              </a:rPr>
            </a:br>
            <a:r>
              <a:rPr lang="en-US" sz="3600">
                <a:solidFill>
                  <a:schemeClr val="tx1"/>
                </a:solidFill>
                <a:cs typeface="ヒラギノ角ゴ Pro W3" charset="-128"/>
              </a:rPr>
              <a:t>If it is uniformly distributed over the entire wire area, </a:t>
            </a:r>
            <a:r>
              <a:rPr lang="en-US" sz="3600">
                <a:solidFill>
                  <a:srgbClr val="0000FF"/>
                </a:solidFill>
                <a:cs typeface="ヒラギノ角ゴ Pro W3" charset="-128"/>
              </a:rPr>
              <a:t>what is the magnitude of the volume current density?</a:t>
            </a:r>
            <a:endParaRPr lang="en-US">
              <a:cs typeface="ヒラギノ角ゴ Pro W3" charset="-128"/>
            </a:endParaRPr>
          </a:p>
        </p:txBody>
      </p:sp>
      <p:sp>
        <p:nvSpPr>
          <p:cNvPr id="10"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007471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6" name="TextBox 1"/>
          <p:cNvSpPr txBox="1">
            <a:spLocks noChangeArrowheads="1"/>
          </p:cNvSpPr>
          <p:nvPr/>
        </p:nvSpPr>
        <p:spPr bwMode="auto">
          <a:xfrm>
            <a:off x="0" y="0"/>
            <a:ext cx="9144000" cy="1066800"/>
          </a:xfrm>
          <a:prstGeom prst="rect">
            <a:avLst/>
          </a:prstGeom>
          <a:noFill/>
          <a:ln w="9525">
            <a:noFill/>
            <a:miter lim="800000"/>
            <a:headEnd/>
            <a:tailEnd/>
          </a:ln>
        </p:spPr>
        <p:txBody>
          <a:bodyPr>
            <a:prstTxWarp prst="textNoShape">
              <a:avLst/>
            </a:prstTxWarp>
            <a:spAutoFit/>
          </a:bodyPr>
          <a:lstStyle/>
          <a:p>
            <a:endParaRPr lang="en-US" sz="4000"/>
          </a:p>
          <a:p>
            <a:endParaRPr lang="en-US"/>
          </a:p>
        </p:txBody>
      </p:sp>
      <p:sp>
        <p:nvSpPr>
          <p:cNvPr id="25607" name="TextBox 2"/>
          <p:cNvSpPr txBox="1">
            <a:spLocks noChangeArrowheads="1"/>
          </p:cNvSpPr>
          <p:nvPr/>
        </p:nvSpPr>
        <p:spPr bwMode="auto">
          <a:xfrm>
            <a:off x="682624" y="2514600"/>
            <a:ext cx="7931150" cy="2563812"/>
          </a:xfrm>
          <a:prstGeom prst="rect">
            <a:avLst/>
          </a:prstGeom>
          <a:noFill/>
          <a:ln w="9525">
            <a:noFill/>
            <a:miter lim="800000"/>
            <a:headEnd/>
            <a:tailEnd/>
          </a:ln>
        </p:spPr>
        <p:txBody>
          <a:bodyPr>
            <a:prstTxWarp prst="textNoShape">
              <a:avLst/>
            </a:prstTxWarp>
            <a:spAutoFit/>
          </a:bodyPr>
          <a:lstStyle/>
          <a:p>
            <a:pPr>
              <a:lnSpc>
                <a:spcPct val="150000"/>
              </a:lnSpc>
            </a:pPr>
            <a:r>
              <a:rPr lang="en-US" sz="3600"/>
              <a:t>A)                          B) </a:t>
            </a:r>
          </a:p>
          <a:p>
            <a:pPr>
              <a:lnSpc>
                <a:spcPct val="150000"/>
              </a:lnSpc>
            </a:pPr>
            <a:r>
              <a:rPr lang="en-US" sz="3600"/>
              <a:t>C)			 				 D)</a:t>
            </a:r>
          </a:p>
          <a:p>
            <a:pPr>
              <a:lnSpc>
                <a:spcPct val="150000"/>
              </a:lnSpc>
            </a:pPr>
            <a:r>
              <a:rPr lang="en-US" sz="3600"/>
              <a:t>E) None of the above</a:t>
            </a:r>
          </a:p>
        </p:txBody>
      </p:sp>
      <p:graphicFrame>
        <p:nvGraphicFramePr>
          <p:cNvPr id="25602" name="Object 2"/>
          <p:cNvGraphicFramePr>
            <a:graphicFrameLocks noChangeAspect="1"/>
          </p:cNvGraphicFramePr>
          <p:nvPr/>
        </p:nvGraphicFramePr>
        <p:xfrm>
          <a:off x="1438274" y="2709862"/>
          <a:ext cx="1676400" cy="495300"/>
        </p:xfrm>
        <a:graphic>
          <a:graphicData uri="http://schemas.openxmlformats.org/presentationml/2006/ole">
            <p:oleObj spid="_x0000_s12336" name="Equation" r:id="rId4" imgW="558800" imgH="165100" progId="Equation.3">
              <p:embed/>
            </p:oleObj>
          </a:graphicData>
        </a:graphic>
      </p:graphicFrame>
      <p:graphicFrame>
        <p:nvGraphicFramePr>
          <p:cNvPr id="25603" name="Object 3"/>
          <p:cNvGraphicFramePr>
            <a:graphicFrameLocks noChangeAspect="1"/>
          </p:cNvGraphicFramePr>
          <p:nvPr/>
        </p:nvGraphicFramePr>
        <p:xfrm>
          <a:off x="5265737" y="2833687"/>
          <a:ext cx="1549400" cy="428625"/>
        </p:xfrm>
        <a:graphic>
          <a:graphicData uri="http://schemas.openxmlformats.org/presentationml/2006/ole">
            <p:oleObj spid="_x0000_s12337" name="Equation" r:id="rId5" imgW="508000" imgH="139700" progId="Equation.3">
              <p:embed/>
            </p:oleObj>
          </a:graphicData>
        </a:graphic>
      </p:graphicFrame>
      <p:graphicFrame>
        <p:nvGraphicFramePr>
          <p:cNvPr id="25604" name="Object 4"/>
          <p:cNvGraphicFramePr>
            <a:graphicFrameLocks noChangeAspect="1"/>
          </p:cNvGraphicFramePr>
          <p:nvPr/>
        </p:nvGraphicFramePr>
        <p:xfrm>
          <a:off x="1395412" y="3656012"/>
          <a:ext cx="2181225" cy="523875"/>
        </p:xfrm>
        <a:graphic>
          <a:graphicData uri="http://schemas.openxmlformats.org/presentationml/2006/ole">
            <p:oleObj spid="_x0000_s12338" name="Equation" r:id="rId6" imgW="685800" imgH="165100" progId="Equation.3">
              <p:embed/>
            </p:oleObj>
          </a:graphicData>
        </a:graphic>
      </p:graphicFrame>
      <p:graphicFrame>
        <p:nvGraphicFramePr>
          <p:cNvPr id="25605" name="Object 6"/>
          <p:cNvGraphicFramePr>
            <a:graphicFrameLocks noChangeAspect="1"/>
          </p:cNvGraphicFramePr>
          <p:nvPr/>
        </p:nvGraphicFramePr>
        <p:xfrm>
          <a:off x="5381624" y="3556000"/>
          <a:ext cx="2247900" cy="571500"/>
        </p:xfrm>
        <a:graphic>
          <a:graphicData uri="http://schemas.openxmlformats.org/presentationml/2006/ole">
            <p:oleObj spid="_x0000_s12339" name="Equation" r:id="rId7" imgW="749300" imgH="190500" progId="Equation.3">
              <p:embed/>
            </p:oleObj>
          </a:graphicData>
        </a:graphic>
      </p:graphicFrame>
      <p:sp>
        <p:nvSpPr>
          <p:cNvPr id="25608" name="Rectangle 8"/>
          <p:cNvSpPr>
            <a:spLocks noGrp="1" noChangeArrowheads="1"/>
          </p:cNvSpPr>
          <p:nvPr>
            <p:ph type="title" idx="4294967295"/>
          </p:nvPr>
        </p:nvSpPr>
        <p:spPr>
          <a:xfrm>
            <a:off x="685800" y="685800"/>
            <a:ext cx="8196263" cy="1143000"/>
          </a:xfrm>
        </p:spPr>
        <p:txBody>
          <a:bodyPr>
            <a:normAutofit fontScale="90000"/>
          </a:bodyPr>
          <a:lstStyle/>
          <a:p>
            <a:pPr algn="l"/>
            <a:r>
              <a:rPr lang="en-US" sz="3200">
                <a:solidFill>
                  <a:schemeClr val="tx1"/>
                </a:solidFill>
                <a:cs typeface="ヒラギノ角ゴ Pro W3" charset="-128"/>
              </a:rPr>
              <a:t>Current I flows down a wire (length L) </a:t>
            </a:r>
            <a:br>
              <a:rPr lang="en-US" sz="3200">
                <a:solidFill>
                  <a:schemeClr val="tx1"/>
                </a:solidFill>
                <a:cs typeface="ヒラギノ角ゴ Pro W3" charset="-128"/>
              </a:rPr>
            </a:br>
            <a:r>
              <a:rPr lang="en-US" sz="3200">
                <a:solidFill>
                  <a:schemeClr val="tx1"/>
                </a:solidFill>
                <a:cs typeface="ヒラギノ角ゴ Pro W3" charset="-128"/>
              </a:rPr>
              <a:t>with a square cross section (side </a:t>
            </a:r>
            <a:r>
              <a:rPr lang="en-US" sz="3200" i="1">
                <a:solidFill>
                  <a:schemeClr val="tx1"/>
                </a:solidFill>
                <a:cs typeface="ヒラギノ角ゴ Pro W3" charset="-128"/>
              </a:rPr>
              <a:t>a)  </a:t>
            </a:r>
            <a:br>
              <a:rPr lang="en-US" sz="3200" i="1">
                <a:solidFill>
                  <a:schemeClr val="tx1"/>
                </a:solidFill>
                <a:cs typeface="ヒラギノ角ゴ Pro W3" charset="-128"/>
              </a:rPr>
            </a:br>
            <a:r>
              <a:rPr lang="en-US" sz="3200">
                <a:solidFill>
                  <a:schemeClr val="tx1"/>
                </a:solidFill>
                <a:cs typeface="ヒラギノ角ゴ Pro W3" charset="-128"/>
              </a:rPr>
              <a:t>If it is uniformly distributed over the outer surfaces only, </a:t>
            </a:r>
            <a:r>
              <a:rPr lang="en-US" sz="3200">
                <a:solidFill>
                  <a:srgbClr val="0000FF"/>
                </a:solidFill>
                <a:cs typeface="ヒラギノ角ゴ Pro W3" charset="-128"/>
              </a:rPr>
              <a:t>what is the magnitude of the surface current density </a:t>
            </a:r>
            <a:r>
              <a:rPr lang="en-US" sz="3200" i="1">
                <a:solidFill>
                  <a:srgbClr val="0000FF"/>
                </a:solidFill>
                <a:cs typeface="ヒラギノ角ゴ Pro W3" charset="-128"/>
              </a:rPr>
              <a:t>K</a:t>
            </a:r>
            <a:r>
              <a:rPr lang="en-US" sz="3200">
                <a:solidFill>
                  <a:srgbClr val="0000FF"/>
                </a:solidFill>
                <a:cs typeface="ヒラギノ角ゴ Pro W3" charset="-128"/>
              </a:rPr>
              <a:t>?</a:t>
            </a:r>
            <a:endParaRPr lang="en-US" sz="3200">
              <a:cs typeface="ヒラギノ角ゴ Pro W3" charset="-128"/>
            </a:endParaRPr>
          </a:p>
        </p:txBody>
      </p:sp>
      <p:sp>
        <p:nvSpPr>
          <p:cNvPr id="10" name="TextBox 9"/>
          <p:cNvSpPr txBox="1"/>
          <p:nvPr/>
        </p:nvSpPr>
        <p:spPr>
          <a:xfrm>
            <a:off x="76200" y="5270500"/>
            <a:ext cx="9067800" cy="892552"/>
          </a:xfrm>
          <a:prstGeom prst="rect">
            <a:avLst/>
          </a:prstGeom>
          <a:noFill/>
        </p:spPr>
        <p:txBody>
          <a:bodyPr wrap="square" rtlCol="0">
            <a:spAutoFit/>
          </a:bodyPr>
          <a:lstStyle/>
          <a:p>
            <a:r>
              <a:rPr lang="en-US" sz="2600"/>
              <a:t>To think about: does it seem physically correct to you that charges WOULD distribute evenly over the outer surface? </a:t>
            </a:r>
          </a:p>
        </p:txBody>
      </p:sp>
      <p:sp>
        <p:nvSpPr>
          <p:cNvPr id="11"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854687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4" name="Line 2"/>
          <p:cNvSpPr>
            <a:spLocks noChangeShapeType="1"/>
          </p:cNvSpPr>
          <p:nvPr/>
        </p:nvSpPr>
        <p:spPr bwMode="auto">
          <a:xfrm>
            <a:off x="4075112" y="917575"/>
            <a:ext cx="0" cy="1249362"/>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27655" name="AutoShape 3"/>
          <p:cNvSpPr>
            <a:spLocks noChangeArrowheads="1"/>
          </p:cNvSpPr>
          <p:nvPr/>
        </p:nvSpPr>
        <p:spPr bwMode="auto">
          <a:xfrm>
            <a:off x="3963987" y="2220912"/>
            <a:ext cx="5113338" cy="212725"/>
          </a:xfrm>
          <a:prstGeom prst="leftArrow">
            <a:avLst>
              <a:gd name="adj1" fmla="val 62685"/>
              <a:gd name="adj2" fmla="val 104496"/>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27656" name="AutoShape 4"/>
          <p:cNvSpPr>
            <a:spLocks noChangeArrowheads="1"/>
          </p:cNvSpPr>
          <p:nvPr/>
        </p:nvSpPr>
        <p:spPr bwMode="auto">
          <a:xfrm rot="16200000" flipV="1">
            <a:off x="2274094" y="4142581"/>
            <a:ext cx="3663950" cy="211137"/>
          </a:xfrm>
          <a:prstGeom prst="leftArrow">
            <a:avLst>
              <a:gd name="adj1" fmla="val 63185"/>
              <a:gd name="adj2" fmla="val 145817"/>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27657" name="Oval 5"/>
          <p:cNvSpPr>
            <a:spLocks noChangeArrowheads="1"/>
          </p:cNvSpPr>
          <p:nvPr/>
        </p:nvSpPr>
        <p:spPr bwMode="auto">
          <a:xfrm>
            <a:off x="3990975" y="709612"/>
            <a:ext cx="228600" cy="2286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7658" name="Rectangle 6"/>
          <p:cNvSpPr>
            <a:spLocks noChangeArrowheads="1"/>
          </p:cNvSpPr>
          <p:nvPr/>
        </p:nvSpPr>
        <p:spPr bwMode="auto">
          <a:xfrm>
            <a:off x="4178300" y="1376362"/>
            <a:ext cx="207962" cy="37465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27659" name="Rectangle 7"/>
          <p:cNvSpPr>
            <a:spLocks noChangeArrowheads="1"/>
          </p:cNvSpPr>
          <p:nvPr/>
        </p:nvSpPr>
        <p:spPr bwMode="auto">
          <a:xfrm>
            <a:off x="3987800" y="1354137"/>
            <a:ext cx="184150" cy="457200"/>
          </a:xfrm>
          <a:prstGeom prst="rect">
            <a:avLst/>
          </a:prstGeom>
          <a:solidFill>
            <a:schemeClr val="bg1"/>
          </a:solidFill>
          <a:ln w="9525">
            <a:noFill/>
            <a:miter lim="800000"/>
            <a:headEnd/>
            <a:tailEnd/>
          </a:ln>
        </p:spPr>
        <p:txBody>
          <a:bodyPr wrap="none">
            <a:prstTxWarp prst="textNoShape">
              <a:avLst/>
            </a:prstTxWarp>
            <a:spAutoFit/>
          </a:bodyPr>
          <a:lstStyle/>
          <a:p>
            <a:endParaRPr lang="en-US"/>
          </a:p>
        </p:txBody>
      </p:sp>
      <p:sp>
        <p:nvSpPr>
          <p:cNvPr id="27660" name="Text Box 8"/>
          <p:cNvSpPr txBox="1">
            <a:spLocks noChangeArrowheads="1"/>
          </p:cNvSpPr>
          <p:nvPr/>
        </p:nvSpPr>
        <p:spPr bwMode="auto">
          <a:xfrm>
            <a:off x="3878262" y="1230312"/>
            <a:ext cx="412750" cy="641350"/>
          </a:xfrm>
          <a:prstGeom prst="rect">
            <a:avLst/>
          </a:prstGeom>
          <a:noFill/>
          <a:ln w="9525">
            <a:noFill/>
            <a:miter lim="800000"/>
            <a:headEnd/>
            <a:tailEnd/>
          </a:ln>
        </p:spPr>
        <p:txBody>
          <a:bodyPr>
            <a:prstTxWarp prst="textNoShape">
              <a:avLst/>
            </a:prstTxWarp>
            <a:spAutoFit/>
          </a:bodyPr>
          <a:lstStyle/>
          <a:p>
            <a:r>
              <a:rPr lang="en-US" sz="3600"/>
              <a:t>s</a:t>
            </a:r>
            <a:endParaRPr lang="en-US"/>
          </a:p>
        </p:txBody>
      </p:sp>
      <p:sp>
        <p:nvSpPr>
          <p:cNvPr id="27661" name="Rectangle 9"/>
          <p:cNvSpPr>
            <a:spLocks noGrp="1" noChangeArrowheads="1"/>
          </p:cNvSpPr>
          <p:nvPr>
            <p:ph type="title" idx="4294967295"/>
          </p:nvPr>
        </p:nvSpPr>
        <p:spPr>
          <a:xfrm>
            <a:off x="915988" y="0"/>
            <a:ext cx="7772400" cy="709612"/>
          </a:xfrm>
        </p:spPr>
        <p:txBody>
          <a:bodyPr/>
          <a:lstStyle/>
          <a:p>
            <a:r>
              <a:rPr lang="en-US" sz="3600">
                <a:solidFill>
                  <a:srgbClr val="0000FF"/>
                </a:solidFill>
                <a:cs typeface="ヒラギノ角ゴ Pro W3" charset="-128"/>
              </a:rPr>
              <a:t>What is B at the point shown?</a:t>
            </a:r>
            <a:endParaRPr lang="en-US">
              <a:solidFill>
                <a:srgbClr val="0000FF"/>
              </a:solidFill>
              <a:cs typeface="ヒラギノ角ゴ Pro W3" charset="-128"/>
            </a:endParaRPr>
          </a:p>
        </p:txBody>
      </p:sp>
      <p:sp>
        <p:nvSpPr>
          <p:cNvPr id="27662" name="Text Box 10"/>
          <p:cNvSpPr txBox="1">
            <a:spLocks noChangeArrowheads="1"/>
          </p:cNvSpPr>
          <p:nvPr/>
        </p:nvSpPr>
        <p:spPr bwMode="auto">
          <a:xfrm>
            <a:off x="6215062" y="2589212"/>
            <a:ext cx="412750" cy="641350"/>
          </a:xfrm>
          <a:prstGeom prst="rect">
            <a:avLst/>
          </a:prstGeom>
          <a:noFill/>
          <a:ln w="9525">
            <a:noFill/>
            <a:miter lim="800000"/>
            <a:headEnd/>
            <a:tailEnd/>
          </a:ln>
        </p:spPr>
        <p:txBody>
          <a:bodyPr>
            <a:prstTxWarp prst="textNoShape">
              <a:avLst/>
            </a:prstTxWarp>
            <a:spAutoFit/>
          </a:bodyPr>
          <a:lstStyle/>
          <a:p>
            <a:r>
              <a:rPr lang="en-US" sz="3600"/>
              <a:t>I</a:t>
            </a:r>
            <a:endParaRPr lang="en-US"/>
          </a:p>
        </p:txBody>
      </p:sp>
      <p:sp>
        <p:nvSpPr>
          <p:cNvPr id="27663" name="Text Box 11"/>
          <p:cNvSpPr txBox="1">
            <a:spLocks noChangeArrowheads="1"/>
          </p:cNvSpPr>
          <p:nvPr/>
        </p:nvSpPr>
        <p:spPr bwMode="auto">
          <a:xfrm>
            <a:off x="4368800" y="4116387"/>
            <a:ext cx="412750" cy="641350"/>
          </a:xfrm>
          <a:prstGeom prst="rect">
            <a:avLst/>
          </a:prstGeom>
          <a:noFill/>
          <a:ln w="9525">
            <a:noFill/>
            <a:miter lim="800000"/>
            <a:headEnd/>
            <a:tailEnd/>
          </a:ln>
        </p:spPr>
        <p:txBody>
          <a:bodyPr>
            <a:prstTxWarp prst="textNoShape">
              <a:avLst/>
            </a:prstTxWarp>
            <a:spAutoFit/>
          </a:bodyPr>
          <a:lstStyle/>
          <a:p>
            <a:r>
              <a:rPr lang="en-US" sz="3600"/>
              <a:t>I</a:t>
            </a:r>
            <a:endParaRPr lang="en-US"/>
          </a:p>
        </p:txBody>
      </p:sp>
      <p:sp>
        <p:nvSpPr>
          <p:cNvPr id="27664" name="Text Box 12"/>
          <p:cNvSpPr txBox="1">
            <a:spLocks noChangeArrowheads="1"/>
          </p:cNvSpPr>
          <p:nvPr/>
        </p:nvSpPr>
        <p:spPr bwMode="auto">
          <a:xfrm>
            <a:off x="76200" y="882650"/>
            <a:ext cx="3700462" cy="5035550"/>
          </a:xfrm>
          <a:prstGeom prst="rect">
            <a:avLst/>
          </a:prstGeom>
          <a:noFill/>
          <a:ln w="9525">
            <a:noFill/>
            <a:miter lim="800000"/>
            <a:headEnd/>
            <a:tailEnd/>
          </a:ln>
        </p:spPr>
        <p:txBody>
          <a:bodyPr wrap="none">
            <a:prstTxWarp prst="textNoShape">
              <a:avLst/>
            </a:prstTxWarp>
            <a:spAutoFit/>
          </a:bodyPr>
          <a:lstStyle/>
          <a:p>
            <a:r>
              <a:rPr lang="en-US" sz="3600"/>
              <a:t>A)</a:t>
            </a:r>
          </a:p>
          <a:p>
            <a:endParaRPr lang="en-US" sz="3600"/>
          </a:p>
          <a:p>
            <a:r>
              <a:rPr lang="en-US" sz="3600"/>
              <a:t>B)</a:t>
            </a:r>
          </a:p>
          <a:p>
            <a:endParaRPr lang="en-US" sz="3600"/>
          </a:p>
          <a:p>
            <a:r>
              <a:rPr lang="en-US" sz="3600"/>
              <a:t>C)</a:t>
            </a:r>
          </a:p>
          <a:p>
            <a:endParaRPr lang="en-US" sz="3600"/>
          </a:p>
          <a:p>
            <a:r>
              <a:rPr lang="en-US" sz="3600"/>
              <a:t>D)</a:t>
            </a:r>
          </a:p>
          <a:p>
            <a:endParaRPr lang="en-US" sz="3600"/>
          </a:p>
          <a:p>
            <a:r>
              <a:rPr lang="en-US" sz="3600"/>
              <a:t>E) None of these</a:t>
            </a:r>
            <a:r>
              <a:rPr lang="en-US"/>
              <a:t> </a:t>
            </a:r>
          </a:p>
        </p:txBody>
      </p:sp>
      <p:graphicFrame>
        <p:nvGraphicFramePr>
          <p:cNvPr id="27650" name="Object 13"/>
          <p:cNvGraphicFramePr>
            <a:graphicFrameLocks noChangeAspect="1"/>
          </p:cNvGraphicFramePr>
          <p:nvPr/>
        </p:nvGraphicFramePr>
        <p:xfrm>
          <a:off x="906462" y="685800"/>
          <a:ext cx="882650" cy="1087437"/>
        </p:xfrm>
        <a:graphic>
          <a:graphicData uri="http://schemas.openxmlformats.org/presentationml/2006/ole">
            <p:oleObj spid="_x0000_s13360" name="Equation" r:id="rId4" imgW="330200" imgH="406400" progId="Equation.3">
              <p:embed/>
            </p:oleObj>
          </a:graphicData>
        </a:graphic>
      </p:graphicFrame>
      <p:graphicFrame>
        <p:nvGraphicFramePr>
          <p:cNvPr id="27651" name="Object 14"/>
          <p:cNvGraphicFramePr>
            <a:graphicFrameLocks noChangeAspect="1"/>
          </p:cNvGraphicFramePr>
          <p:nvPr/>
        </p:nvGraphicFramePr>
        <p:xfrm>
          <a:off x="795337" y="3033712"/>
          <a:ext cx="1120775" cy="1087438"/>
        </p:xfrm>
        <a:graphic>
          <a:graphicData uri="http://schemas.openxmlformats.org/presentationml/2006/ole">
            <p:oleObj spid="_x0000_s13361" name="Equation" r:id="rId5" imgW="419100" imgH="406400" progId="Equation.3">
              <p:embed/>
            </p:oleObj>
          </a:graphicData>
        </a:graphic>
      </p:graphicFrame>
      <p:graphicFrame>
        <p:nvGraphicFramePr>
          <p:cNvPr id="27652" name="Object 15"/>
          <p:cNvGraphicFramePr>
            <a:graphicFrameLocks noChangeAspect="1"/>
          </p:cNvGraphicFramePr>
          <p:nvPr/>
        </p:nvGraphicFramePr>
        <p:xfrm>
          <a:off x="769937" y="1836737"/>
          <a:ext cx="1212850" cy="1214438"/>
        </p:xfrm>
        <a:graphic>
          <a:graphicData uri="http://schemas.openxmlformats.org/presentationml/2006/ole">
            <p:oleObj spid="_x0000_s13362" name="Equation" r:id="rId6" imgW="406400" imgH="406400" progId="Equation.3">
              <p:embed/>
            </p:oleObj>
          </a:graphicData>
        </a:graphic>
      </p:graphicFrame>
      <p:graphicFrame>
        <p:nvGraphicFramePr>
          <p:cNvPr id="27653" name="Object 16"/>
          <p:cNvGraphicFramePr>
            <a:graphicFrameLocks noChangeAspect="1"/>
          </p:cNvGraphicFramePr>
          <p:nvPr/>
        </p:nvGraphicFramePr>
        <p:xfrm>
          <a:off x="755650" y="4143375"/>
          <a:ext cx="1087437" cy="1087437"/>
        </p:xfrm>
        <a:graphic>
          <a:graphicData uri="http://schemas.openxmlformats.org/presentationml/2006/ole">
            <p:oleObj spid="_x0000_s13363" name="Equation" r:id="rId7" imgW="406400" imgH="406400" progId="Equation.3">
              <p:embed/>
            </p:oleObj>
          </a:graphicData>
        </a:graphic>
      </p:graphicFrame>
      <p:sp>
        <p:nvSpPr>
          <p:cNvPr id="27665" name="Text Box 17"/>
          <p:cNvSpPr txBox="1">
            <a:spLocks noChangeArrowheads="1"/>
          </p:cNvSpPr>
          <p:nvPr/>
        </p:nvSpPr>
        <p:spPr bwMode="auto">
          <a:xfrm>
            <a:off x="5816600" y="4840287"/>
            <a:ext cx="3030537" cy="1066800"/>
          </a:xfrm>
          <a:prstGeom prst="rect">
            <a:avLst/>
          </a:prstGeom>
          <a:noFill/>
          <a:ln w="9525">
            <a:noFill/>
            <a:miter lim="800000"/>
            <a:headEnd/>
            <a:tailEnd/>
          </a:ln>
        </p:spPr>
        <p:txBody>
          <a:bodyPr wrap="none">
            <a:prstTxWarp prst="textNoShape">
              <a:avLst/>
            </a:prstTxWarp>
            <a:spAutoFit/>
          </a:bodyPr>
          <a:lstStyle/>
          <a:p>
            <a:r>
              <a:rPr lang="en-US" sz="3200"/>
              <a:t>(What direction </a:t>
            </a:r>
          </a:p>
          <a:p>
            <a:r>
              <a:rPr lang="en-US" sz="3200"/>
              <a:t>does it point?)</a:t>
            </a:r>
          </a:p>
        </p:txBody>
      </p:sp>
      <p:sp>
        <p:nvSpPr>
          <p:cNvPr id="19"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R27</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0372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9698" name="Object 0"/>
          <p:cNvGraphicFramePr>
            <a:graphicFrameLocks noChangeAspect="1"/>
          </p:cNvGraphicFramePr>
          <p:nvPr/>
        </p:nvGraphicFramePr>
        <p:xfrm>
          <a:off x="1643063" y="1600200"/>
          <a:ext cx="5133975" cy="2863850"/>
        </p:xfrm>
        <a:graphic>
          <a:graphicData uri="http://schemas.openxmlformats.org/presentationml/2006/ole">
            <p:oleObj spid="_x0000_s14362" name="Picture" r:id="rId4" imgW="24025397" imgH="17625397" progId="Word.Picture.8">
              <p:embed/>
            </p:oleObj>
          </a:graphicData>
        </a:graphic>
      </p:graphicFrame>
      <p:sp>
        <p:nvSpPr>
          <p:cNvPr id="29700" name="Rectangle 3"/>
          <p:cNvSpPr>
            <a:spLocks noGrp="1" noChangeArrowheads="1"/>
          </p:cNvSpPr>
          <p:nvPr>
            <p:ph type="title"/>
          </p:nvPr>
        </p:nvSpPr>
        <p:spPr>
          <a:xfrm>
            <a:off x="457200" y="0"/>
            <a:ext cx="8305800" cy="1143000"/>
          </a:xfrm>
        </p:spPr>
        <p:txBody>
          <a:bodyPr>
            <a:normAutofit fontScale="90000"/>
          </a:bodyPr>
          <a:lstStyle/>
          <a:p>
            <a:pPr algn="l"/>
            <a:r>
              <a:rPr lang="en-US" sz="2800">
                <a:cs typeface="ヒラギノ角ゴ Pro W3" charset="-128"/>
              </a:rPr>
              <a:t>If the arrows represent a B field (note that |B| is the same everywhere), </a:t>
            </a:r>
            <a:r>
              <a:rPr lang="en-US" sz="2800">
                <a:solidFill>
                  <a:srgbClr val="0000FF"/>
                </a:solidFill>
                <a:cs typeface="ヒラギノ角ゴ Pro W3" charset="-128"/>
              </a:rPr>
              <a:t>is there a </a:t>
            </a:r>
            <a:r>
              <a:rPr lang="en-US" sz="2800" b="1">
                <a:solidFill>
                  <a:srgbClr val="0000FF"/>
                </a:solidFill>
                <a:cs typeface="ヒラギノ角ゴ Pro W3" charset="-128"/>
              </a:rPr>
              <a:t>J</a:t>
            </a:r>
            <a:r>
              <a:rPr lang="en-US" sz="2800">
                <a:solidFill>
                  <a:srgbClr val="0000FF"/>
                </a:solidFill>
                <a:cs typeface="ヒラギノ角ゴ Pro W3" charset="-128"/>
              </a:rPr>
              <a:t> (perpendicular to the page) in the dashed region?</a:t>
            </a:r>
          </a:p>
        </p:txBody>
      </p:sp>
      <p:sp>
        <p:nvSpPr>
          <p:cNvPr id="29701" name="Rectangle 4"/>
          <p:cNvSpPr>
            <a:spLocks noGrp="1" noChangeArrowheads="1"/>
          </p:cNvSpPr>
          <p:nvPr>
            <p:ph type="body" idx="1"/>
          </p:nvPr>
        </p:nvSpPr>
        <p:spPr>
          <a:xfrm>
            <a:off x="685800" y="4495800"/>
            <a:ext cx="7772400" cy="1752600"/>
          </a:xfrm>
        </p:spPr>
        <p:txBody>
          <a:bodyPr/>
          <a:lstStyle/>
          <a:p>
            <a:pPr marL="381000" indent="-381000">
              <a:buFontTx/>
              <a:buAutoNum type="alphaUcPeriod"/>
            </a:pPr>
            <a:r>
              <a:rPr lang="en-US" sz="2800">
                <a:cs typeface="ヒラギノ角ゴ Pro W3" charset="-128"/>
              </a:rPr>
              <a:t>Yes, (J is non-zero in that region)</a:t>
            </a:r>
          </a:p>
          <a:p>
            <a:pPr marL="381000" indent="-381000">
              <a:buFontTx/>
              <a:buAutoNum type="alphaUcPeriod"/>
            </a:pPr>
            <a:r>
              <a:rPr lang="en-US" sz="2800">
                <a:cs typeface="ヒラギノ角ゴ Pro W3" charset="-128"/>
              </a:rPr>
              <a:t>No, (J=0 throughout that region)</a:t>
            </a:r>
          </a:p>
          <a:p>
            <a:pPr marL="381000" indent="-381000">
              <a:buFontTx/>
              <a:buAutoNum type="alphaUcPeriod"/>
            </a:pPr>
            <a:r>
              <a:rPr lang="en-US" sz="2800">
                <a:cs typeface="ヒラギノ角ゴ Pro W3" charset="-128"/>
              </a:rPr>
              <a:t>??/Need more information to decide</a:t>
            </a:r>
            <a:endParaRPr lang="en-US" sz="1600">
              <a:cs typeface="ヒラギノ角ゴ Pro W3" charset="-128"/>
            </a:endParaRPr>
          </a:p>
        </p:txBody>
      </p:sp>
      <p:sp>
        <p:nvSpPr>
          <p:cNvPr id="29702" name="Rectangle 5"/>
          <p:cNvSpPr>
            <a:spLocks noChangeArrowheads="1"/>
          </p:cNvSpPr>
          <p:nvPr/>
        </p:nvSpPr>
        <p:spPr bwMode="auto">
          <a:xfrm>
            <a:off x="2513013" y="1644650"/>
            <a:ext cx="3827462" cy="1638300"/>
          </a:xfrm>
          <a:prstGeom prst="rect">
            <a:avLst/>
          </a:prstGeom>
          <a:noFill/>
          <a:ln w="38100">
            <a:solidFill>
              <a:srgbClr val="FF0000"/>
            </a:solidFill>
            <a:prstDash val="dash"/>
            <a:miter lim="800000"/>
            <a:headEnd/>
            <a:tailEnd/>
          </a:ln>
        </p:spPr>
        <p:txBody>
          <a:bodyPr wrap="none" anchor="ctr">
            <a:prstTxWarp prst="textNoShape">
              <a:avLst/>
            </a:prstTxWarp>
          </a:bodyPr>
          <a:lstStyle/>
          <a:p>
            <a:endParaRPr lang="en-US"/>
          </a:p>
        </p:txBody>
      </p:sp>
      <p:graphicFrame>
        <p:nvGraphicFramePr>
          <p:cNvPr id="29699" name="Object 13"/>
          <p:cNvGraphicFramePr>
            <a:graphicFrameLocks noChangeAspect="1"/>
          </p:cNvGraphicFramePr>
          <p:nvPr/>
        </p:nvGraphicFramePr>
        <p:xfrm>
          <a:off x="6934200" y="1979612"/>
          <a:ext cx="1373188" cy="581025"/>
        </p:xfrm>
        <a:graphic>
          <a:graphicData uri="http://schemas.openxmlformats.org/presentationml/2006/ole">
            <p:oleObj spid="_x0000_s14363" name="Equation" r:id="rId5" imgW="571500" imgH="241300" progId="Equation.3">
              <p:embed/>
            </p:oleObj>
          </a:graphicData>
        </a:graphic>
      </p:graphicFrame>
      <p:sp>
        <p:nvSpPr>
          <p:cNvPr id="7"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R28</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424090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6" name="Straight Arrow Connector 5"/>
          <p:cNvCxnSpPr>
            <a:cxnSpLocks noChangeShapeType="1"/>
          </p:cNvCxnSpPr>
          <p:nvPr/>
        </p:nvCxnSpPr>
        <p:spPr bwMode="auto">
          <a:xfrm rot="5400000" flipH="1" flipV="1">
            <a:off x="7086203" y="3581003"/>
            <a:ext cx="151606" cy="1588"/>
          </a:xfrm>
          <a:prstGeom prst="straightConnector1">
            <a:avLst/>
          </a:prstGeom>
          <a:noFill/>
          <a:ln w="50800">
            <a:solidFill>
              <a:schemeClr val="tx1"/>
            </a:solidFill>
            <a:round/>
            <a:headEnd/>
            <a:tailEnd type="arrow" w="lg" len="lg"/>
          </a:ln>
          <a:effectLst>
            <a:outerShdw blurRad="63500" dist="20000" dir="5400000" rotWithShape="0">
              <a:srgbClr val="000000">
                <a:alpha val="37999"/>
              </a:srgbClr>
            </a:outerShdw>
          </a:effectLst>
        </p:spPr>
      </p:cxnSp>
      <p:sp>
        <p:nvSpPr>
          <p:cNvPr id="46083" name="TextBox 6"/>
          <p:cNvSpPr txBox="1">
            <a:spLocks noChangeArrowheads="1"/>
          </p:cNvSpPr>
          <p:nvPr/>
        </p:nvSpPr>
        <p:spPr bwMode="auto">
          <a:xfrm>
            <a:off x="6553200" y="2905125"/>
            <a:ext cx="438150" cy="523875"/>
          </a:xfrm>
          <a:prstGeom prst="rect">
            <a:avLst/>
          </a:prstGeom>
          <a:noFill/>
          <a:ln w="9525">
            <a:noFill/>
            <a:miter lim="800000"/>
            <a:headEnd/>
            <a:tailEnd/>
          </a:ln>
        </p:spPr>
        <p:txBody>
          <a:bodyPr wrap="none">
            <a:prstTxWarp prst="textNoShape">
              <a:avLst/>
            </a:prstTxWarp>
            <a:spAutoFit/>
          </a:bodyPr>
          <a:lstStyle/>
          <a:p>
            <a:pPr defTabSz="457200" eaLnBrk="1" hangingPunct="1"/>
            <a:r>
              <a:rPr lang="en-US" sz="2800" b="0">
                <a:latin typeface="Times New Roman" charset="0"/>
                <a:ea typeface="ＭＳ Ｐゴシック" charset="-128"/>
              </a:rPr>
              <a:t>I</a:t>
            </a:r>
            <a:r>
              <a:rPr lang="en-US" sz="2800" b="0" baseline="-25000">
                <a:ea typeface="ＭＳ Ｐゴシック" charset="-128"/>
              </a:rPr>
              <a:t>1</a:t>
            </a:r>
          </a:p>
        </p:txBody>
      </p:sp>
      <p:sp>
        <p:nvSpPr>
          <p:cNvPr id="46084" name="TextBox 7"/>
          <p:cNvSpPr txBox="1">
            <a:spLocks noChangeArrowheads="1"/>
          </p:cNvSpPr>
          <p:nvPr/>
        </p:nvSpPr>
        <p:spPr bwMode="auto">
          <a:xfrm>
            <a:off x="8096250" y="2905125"/>
            <a:ext cx="438150" cy="523875"/>
          </a:xfrm>
          <a:prstGeom prst="rect">
            <a:avLst/>
          </a:prstGeom>
          <a:noFill/>
          <a:ln w="9525">
            <a:noFill/>
            <a:miter lim="800000"/>
            <a:headEnd/>
            <a:tailEnd/>
          </a:ln>
        </p:spPr>
        <p:txBody>
          <a:bodyPr wrap="none">
            <a:prstTxWarp prst="textNoShape">
              <a:avLst/>
            </a:prstTxWarp>
            <a:spAutoFit/>
          </a:bodyPr>
          <a:lstStyle/>
          <a:p>
            <a:pPr defTabSz="457200" eaLnBrk="1" hangingPunct="1"/>
            <a:r>
              <a:rPr lang="en-US" sz="2800" b="0">
                <a:latin typeface="Times New Roman" charset="0"/>
                <a:ea typeface="ＭＳ Ｐゴシック" charset="-128"/>
              </a:rPr>
              <a:t>I</a:t>
            </a:r>
            <a:r>
              <a:rPr lang="en-US" sz="2800" b="0" baseline="-25000">
                <a:ea typeface="ＭＳ Ｐゴシック" charset="-128"/>
              </a:rPr>
              <a:t>2</a:t>
            </a:r>
          </a:p>
        </p:txBody>
      </p:sp>
      <p:cxnSp>
        <p:nvCxnSpPr>
          <p:cNvPr id="10" name="Straight Connector 9"/>
          <p:cNvCxnSpPr>
            <a:cxnSpLocks noChangeShapeType="1"/>
          </p:cNvCxnSpPr>
          <p:nvPr/>
        </p:nvCxnSpPr>
        <p:spPr bwMode="auto">
          <a:xfrm rot="5400000" flipH="1" flipV="1">
            <a:off x="5221288" y="3846512"/>
            <a:ext cx="3887788" cy="4763"/>
          </a:xfrm>
          <a:prstGeom prst="line">
            <a:avLst/>
          </a:prstGeom>
          <a:noFill/>
          <a:ln w="25400">
            <a:solidFill>
              <a:srgbClr val="0000FF"/>
            </a:solidFill>
            <a:round/>
            <a:headEnd/>
            <a:tailEnd/>
          </a:ln>
          <a:effectLst>
            <a:outerShdw blurRad="63500" dist="20000" dir="5400000" rotWithShape="0">
              <a:srgbClr val="000000">
                <a:alpha val="37999"/>
              </a:srgbClr>
            </a:outerShdw>
          </a:effectLst>
        </p:spPr>
      </p:cxnSp>
      <p:cxnSp>
        <p:nvCxnSpPr>
          <p:cNvPr id="14" name="Straight Connector 13"/>
          <p:cNvCxnSpPr>
            <a:cxnSpLocks noChangeShapeType="1"/>
          </p:cNvCxnSpPr>
          <p:nvPr/>
        </p:nvCxnSpPr>
        <p:spPr bwMode="auto">
          <a:xfrm rot="5400000" flipH="1" flipV="1">
            <a:off x="6130925" y="3846513"/>
            <a:ext cx="3887788" cy="4762"/>
          </a:xfrm>
          <a:prstGeom prst="line">
            <a:avLst/>
          </a:prstGeom>
          <a:noFill/>
          <a:ln w="25400">
            <a:solidFill>
              <a:srgbClr val="0000FF"/>
            </a:solidFill>
            <a:round/>
            <a:headEnd/>
            <a:tailEnd/>
          </a:ln>
          <a:effectLst>
            <a:outerShdw blurRad="63500" dist="20000" dir="5400000" rotWithShape="0">
              <a:srgbClr val="000000">
                <a:alpha val="37999"/>
              </a:srgbClr>
            </a:outerShdw>
          </a:effectLst>
        </p:spPr>
      </p:cxnSp>
      <p:sp>
        <p:nvSpPr>
          <p:cNvPr id="46088" name="TextBox 14"/>
          <p:cNvSpPr txBox="1">
            <a:spLocks noChangeArrowheads="1"/>
          </p:cNvSpPr>
          <p:nvPr/>
        </p:nvSpPr>
        <p:spPr bwMode="auto">
          <a:xfrm>
            <a:off x="533400" y="425450"/>
            <a:ext cx="8229600" cy="1384300"/>
          </a:xfrm>
          <a:prstGeom prst="rect">
            <a:avLst/>
          </a:prstGeom>
          <a:noFill/>
          <a:ln w="9525">
            <a:noFill/>
            <a:miter lim="800000"/>
            <a:headEnd/>
            <a:tailEnd/>
          </a:ln>
        </p:spPr>
        <p:txBody>
          <a:bodyPr>
            <a:prstTxWarp prst="textNoShape">
              <a:avLst/>
            </a:prstTxWarp>
            <a:spAutoFit/>
          </a:bodyPr>
          <a:lstStyle/>
          <a:p>
            <a:pPr defTabSz="457200" eaLnBrk="1" hangingPunct="1"/>
            <a:r>
              <a:rPr lang="en-US" sz="2800" b="0">
                <a:ea typeface="ＭＳ Ｐゴシック" charset="-128"/>
                <a:cs typeface="ＭＳ Ｐゴシック" charset="-128"/>
              </a:rPr>
              <a:t>I have two very long, parallel wires each carrying a current I</a:t>
            </a:r>
            <a:r>
              <a:rPr lang="en-US" sz="2800" b="0" baseline="-25000">
                <a:ea typeface="ＭＳ Ｐゴシック" charset="-128"/>
                <a:cs typeface="ＭＳ Ｐゴシック" charset="-128"/>
              </a:rPr>
              <a:t>1</a:t>
            </a:r>
            <a:r>
              <a:rPr lang="en-US" sz="2800" b="0">
                <a:ea typeface="ＭＳ Ｐゴシック" charset="-128"/>
                <a:cs typeface="ＭＳ Ｐゴシック" charset="-128"/>
              </a:rPr>
              <a:t> and I</a:t>
            </a:r>
            <a:r>
              <a:rPr lang="en-US" sz="2800" b="0" baseline="-25000">
                <a:ea typeface="ＭＳ Ｐゴシック" charset="-128"/>
                <a:cs typeface="ＭＳ Ｐゴシック" charset="-128"/>
              </a:rPr>
              <a:t>2</a:t>
            </a:r>
            <a:r>
              <a:rPr lang="en-US" sz="2800" b="0">
                <a:ea typeface="ＭＳ Ｐゴシック" charset="-128"/>
                <a:cs typeface="ＭＳ Ｐゴシック" charset="-128"/>
              </a:rPr>
              <a:t>, respectively.  </a:t>
            </a:r>
            <a:r>
              <a:rPr lang="en-US" sz="2800" b="0">
                <a:solidFill>
                  <a:srgbClr val="0000FF"/>
                </a:solidFill>
                <a:ea typeface="ＭＳ Ｐゴシック" charset="-128"/>
                <a:cs typeface="ＭＳ Ｐゴシック" charset="-128"/>
              </a:rPr>
              <a:t>In which direction is the force on the wire with the current I</a:t>
            </a:r>
            <a:r>
              <a:rPr lang="en-US" sz="2800" b="0" baseline="-25000">
                <a:solidFill>
                  <a:srgbClr val="0000FF"/>
                </a:solidFill>
                <a:ea typeface="ＭＳ Ｐゴシック" charset="-128"/>
                <a:cs typeface="ＭＳ Ｐゴシック" charset="-128"/>
              </a:rPr>
              <a:t>2</a:t>
            </a:r>
            <a:r>
              <a:rPr lang="en-US" sz="2800" b="0">
                <a:solidFill>
                  <a:srgbClr val="0000FF"/>
                </a:solidFill>
                <a:ea typeface="ＭＳ Ｐゴシック" charset="-128"/>
                <a:cs typeface="ＭＳ Ｐゴシック" charset="-128"/>
              </a:rPr>
              <a:t>?</a:t>
            </a:r>
          </a:p>
        </p:txBody>
      </p:sp>
      <p:sp>
        <p:nvSpPr>
          <p:cNvPr id="46089" name="TextBox 15"/>
          <p:cNvSpPr txBox="1">
            <a:spLocks noChangeArrowheads="1"/>
          </p:cNvSpPr>
          <p:nvPr/>
        </p:nvSpPr>
        <p:spPr bwMode="auto">
          <a:xfrm>
            <a:off x="152400" y="6027738"/>
            <a:ext cx="8763000" cy="830262"/>
          </a:xfrm>
          <a:prstGeom prst="rect">
            <a:avLst/>
          </a:prstGeom>
          <a:noFill/>
          <a:ln w="9525">
            <a:noFill/>
            <a:miter lim="800000"/>
            <a:headEnd/>
            <a:tailEnd/>
          </a:ln>
        </p:spPr>
        <p:txBody>
          <a:bodyPr>
            <a:prstTxWarp prst="textNoShape">
              <a:avLst/>
            </a:prstTxWarp>
            <a:spAutoFit/>
          </a:bodyPr>
          <a:lstStyle/>
          <a:p>
            <a:pPr defTabSz="457200" eaLnBrk="1" hangingPunct="1"/>
            <a:r>
              <a:rPr lang="en-US" b="0">
                <a:ea typeface="ＭＳ Ｐゴシック" charset="-128"/>
                <a:cs typeface="ＭＳ Ｐゴシック" charset="-128"/>
              </a:rPr>
              <a:t>(How would your answer change if you would reverse the direction of the currents?)</a:t>
            </a:r>
          </a:p>
        </p:txBody>
      </p:sp>
      <p:sp>
        <p:nvSpPr>
          <p:cNvPr id="46090" name="TextBox 16"/>
          <p:cNvSpPr txBox="1">
            <a:spLocks noChangeArrowheads="1"/>
          </p:cNvSpPr>
          <p:nvPr/>
        </p:nvSpPr>
        <p:spPr bwMode="auto">
          <a:xfrm>
            <a:off x="1066800" y="2895600"/>
            <a:ext cx="4162425" cy="2246313"/>
          </a:xfrm>
          <a:prstGeom prst="rect">
            <a:avLst/>
          </a:prstGeom>
          <a:noFill/>
          <a:ln w="9525">
            <a:noFill/>
            <a:miter lim="800000"/>
            <a:headEnd/>
            <a:tailEnd/>
          </a:ln>
        </p:spPr>
        <p:txBody>
          <a:bodyPr wrap="none">
            <a:prstTxWarp prst="textNoShape">
              <a:avLst/>
            </a:prstTxWarp>
            <a:spAutoFit/>
          </a:bodyPr>
          <a:lstStyle/>
          <a:p>
            <a:pPr marL="342900" indent="-342900" defTabSz="457200" eaLnBrk="1" hangingPunct="1">
              <a:buFontTx/>
              <a:buAutoNum type="alphaUcParenR"/>
            </a:pPr>
            <a:r>
              <a:rPr lang="en-US" sz="2800" b="0">
                <a:ea typeface="ＭＳ Ｐゴシック" charset="-128"/>
                <a:cs typeface="ＭＳ Ｐゴシック" charset="-128"/>
              </a:rPr>
              <a:t> Up</a:t>
            </a:r>
          </a:p>
          <a:p>
            <a:pPr marL="342900" indent="-342900" defTabSz="457200" eaLnBrk="1" hangingPunct="1">
              <a:buFontTx/>
              <a:buAutoNum type="alphaUcParenR"/>
            </a:pPr>
            <a:r>
              <a:rPr lang="en-US" sz="2800" b="0">
                <a:ea typeface="ＭＳ Ｐゴシック" charset="-128"/>
                <a:cs typeface="ＭＳ Ｐゴシック" charset="-128"/>
              </a:rPr>
              <a:t> Down</a:t>
            </a:r>
          </a:p>
          <a:p>
            <a:pPr marL="342900" indent="-342900" defTabSz="457200" eaLnBrk="1" hangingPunct="1">
              <a:buFontTx/>
              <a:buAutoNum type="alphaUcParenR"/>
            </a:pPr>
            <a:r>
              <a:rPr lang="en-US" sz="2800" b="0">
                <a:ea typeface="ＭＳ Ｐゴシック" charset="-128"/>
                <a:cs typeface="ＭＳ Ｐゴシック" charset="-128"/>
              </a:rPr>
              <a:t> Right</a:t>
            </a:r>
          </a:p>
          <a:p>
            <a:pPr marL="342900" indent="-342900" defTabSz="457200" eaLnBrk="1" hangingPunct="1">
              <a:buFontTx/>
              <a:buAutoNum type="alphaUcParenR"/>
            </a:pPr>
            <a:r>
              <a:rPr lang="en-US" sz="2800" b="0">
                <a:ea typeface="ＭＳ Ｐゴシック" charset="-128"/>
                <a:cs typeface="ＭＳ Ｐゴシック" charset="-128"/>
              </a:rPr>
              <a:t> Left</a:t>
            </a:r>
          </a:p>
          <a:p>
            <a:pPr marL="342900" indent="-342900" defTabSz="457200" eaLnBrk="1" hangingPunct="1">
              <a:buFontTx/>
              <a:buAutoNum type="alphaUcParenR"/>
            </a:pPr>
            <a:r>
              <a:rPr lang="en-US" sz="2800" b="0">
                <a:ea typeface="ＭＳ Ｐゴシック" charset="-128"/>
                <a:cs typeface="ＭＳ Ｐゴシック" charset="-128"/>
              </a:rPr>
              <a:t> Into or out of the page</a:t>
            </a:r>
          </a:p>
        </p:txBody>
      </p:sp>
      <p:cxnSp>
        <p:nvCxnSpPr>
          <p:cNvPr id="15" name="Straight Arrow Connector 14"/>
          <p:cNvCxnSpPr>
            <a:cxnSpLocks noChangeShapeType="1"/>
          </p:cNvCxnSpPr>
          <p:nvPr/>
        </p:nvCxnSpPr>
        <p:spPr bwMode="auto">
          <a:xfrm rot="5400000" flipH="1" flipV="1">
            <a:off x="8000603" y="3580209"/>
            <a:ext cx="151606" cy="1588"/>
          </a:xfrm>
          <a:prstGeom prst="straightConnector1">
            <a:avLst/>
          </a:prstGeom>
          <a:noFill/>
          <a:ln w="50800">
            <a:solidFill>
              <a:schemeClr val="tx1"/>
            </a:solidFill>
            <a:round/>
            <a:headEnd/>
            <a:tailEnd type="arrow" w="lg" len="lg"/>
          </a:ln>
          <a:effectLst>
            <a:outerShdw blurRad="63500" dist="20000" dir="5400000" rotWithShape="0">
              <a:srgbClr val="000000">
                <a:alpha val="37999"/>
              </a:srgbClr>
            </a:outerShdw>
          </a:effectLst>
        </p:spPr>
      </p:cxnSp>
      <p:sp>
        <p:nvSpPr>
          <p:cNvPr id="11" name="Text Box 8"/>
          <p:cNvSpPr txBox="1">
            <a:spLocks noChangeArrowheads="1"/>
          </p:cNvSpPr>
          <p:nvPr/>
        </p:nvSpPr>
        <p:spPr bwMode="auto">
          <a:xfrm>
            <a:off x="0" y="0"/>
            <a:ext cx="344365" cy="215444"/>
          </a:xfrm>
          <a:prstGeom prst="rect">
            <a:avLst/>
          </a:prstGeom>
          <a:noFill/>
          <a:ln w="9525">
            <a:noFill/>
            <a:miter lim="800000"/>
            <a:headEnd/>
            <a:tailEnd/>
          </a:ln>
        </p:spPr>
        <p:txBody>
          <a:bodyPr wrap="none">
            <a:prstTxWarp prst="textNoShape">
              <a:avLst/>
            </a:prstTxWarp>
            <a:spAutoFit/>
          </a:bodyPr>
          <a:lstStyle/>
          <a:p>
            <a:r>
              <a:rPr lang="en-US" sz="800" dirty="0" smtClean="0"/>
              <a:t>R29</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0082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1026"/>
          <p:cNvSpPr>
            <a:spLocks noGrp="1" noChangeArrowheads="1"/>
          </p:cNvSpPr>
          <p:nvPr>
            <p:ph type="title" idx="4294967295"/>
          </p:nvPr>
        </p:nvSpPr>
        <p:spPr>
          <a:xfrm>
            <a:off x="609600" y="184150"/>
            <a:ext cx="7772400" cy="1970088"/>
          </a:xfrm>
        </p:spPr>
        <p:txBody>
          <a:bodyPr/>
          <a:lstStyle/>
          <a:p>
            <a:pPr algn="l" eaLnBrk="1" hangingPunct="1"/>
            <a:r>
              <a:rPr lang="en-US" sz="2800" smtClean="0">
                <a:ea typeface="ＭＳ Ｐゴシック" charset="-128"/>
                <a:cs typeface="ＭＳ Ｐゴシック" charset="-128"/>
              </a:rPr>
              <a:t>Two charges +q and -q are on the y-axis, symmetric about the origin. Point A is an empty point in space on the x-axis. </a:t>
            </a:r>
            <a:r>
              <a:rPr lang="en-US" sz="2800" smtClean="0">
                <a:solidFill>
                  <a:srgbClr val="3366FF"/>
                </a:solidFill>
                <a:ea typeface="ＭＳ Ｐゴシック" charset="-128"/>
                <a:cs typeface="ＭＳ Ｐゴシック" charset="-128"/>
              </a:rPr>
              <a:t>The direction of the E field at  A is…</a:t>
            </a:r>
            <a:endParaRPr lang="en-US" sz="2000" smtClean="0">
              <a:solidFill>
                <a:srgbClr val="3366FF"/>
              </a:solidFill>
              <a:ea typeface="ＭＳ Ｐゴシック" charset="-128"/>
              <a:cs typeface="ＭＳ Ｐゴシック" charset="-128"/>
            </a:endParaRPr>
          </a:p>
        </p:txBody>
      </p:sp>
      <p:sp>
        <p:nvSpPr>
          <p:cNvPr id="23555" name="Rectangle 1030"/>
          <p:cNvSpPr>
            <a:spLocks noGrp="1" noChangeArrowheads="1"/>
          </p:cNvSpPr>
          <p:nvPr>
            <p:ph type="body" idx="4294967295"/>
          </p:nvPr>
        </p:nvSpPr>
        <p:spPr>
          <a:xfrm>
            <a:off x="332944" y="2438400"/>
            <a:ext cx="7772400" cy="2852738"/>
          </a:xfrm>
          <a:noFill/>
        </p:spPr>
        <p:txBody>
          <a:bodyPr/>
          <a:lstStyle/>
          <a:p>
            <a:pPr marL="381000" indent="-381000" eaLnBrk="1" hangingPunct="1">
              <a:buFontTx/>
              <a:buAutoNum type="alphaUcPeriod"/>
            </a:pPr>
            <a:r>
              <a:rPr lang="en-US" sz="2800" smtClean="0">
                <a:ea typeface="ＭＳ Ｐゴシック" charset="-128"/>
                <a:cs typeface="ＭＳ Ｐゴシック" charset="-128"/>
              </a:rPr>
              <a:t>Up</a:t>
            </a:r>
          </a:p>
          <a:p>
            <a:pPr marL="381000" indent="-381000" eaLnBrk="1" hangingPunct="1">
              <a:buFontTx/>
              <a:buAutoNum type="alphaUcPeriod"/>
            </a:pPr>
            <a:r>
              <a:rPr lang="en-US" sz="2800" smtClean="0">
                <a:ea typeface="ＭＳ Ｐゴシック" charset="-128"/>
                <a:cs typeface="ＭＳ Ｐゴシック" charset="-128"/>
              </a:rPr>
              <a:t>Down</a:t>
            </a:r>
          </a:p>
          <a:p>
            <a:pPr marL="381000" indent="-381000" eaLnBrk="1" hangingPunct="1">
              <a:buFontTx/>
              <a:buAutoNum type="alphaUcPeriod"/>
            </a:pPr>
            <a:r>
              <a:rPr lang="en-US" sz="2800" smtClean="0">
                <a:ea typeface="ＭＳ Ｐゴシック" charset="-128"/>
                <a:cs typeface="ＭＳ Ｐゴシック" charset="-128"/>
              </a:rPr>
              <a:t>Left</a:t>
            </a:r>
          </a:p>
          <a:p>
            <a:pPr marL="381000" indent="-381000" eaLnBrk="1" hangingPunct="1">
              <a:buFontTx/>
              <a:buAutoNum type="alphaUcPeriod"/>
            </a:pPr>
            <a:r>
              <a:rPr lang="en-US" sz="2800" smtClean="0">
                <a:ea typeface="ＭＳ Ｐゴシック" charset="-128"/>
                <a:cs typeface="ＭＳ Ｐゴシック" charset="-128"/>
              </a:rPr>
              <a:t>Right</a:t>
            </a:r>
          </a:p>
          <a:p>
            <a:pPr marL="381000" indent="-381000" eaLnBrk="1" hangingPunct="1">
              <a:buFontTx/>
              <a:buAutoNum type="alphaUcPeriod"/>
            </a:pPr>
            <a:r>
              <a:rPr lang="en-US" sz="2800" smtClean="0">
                <a:ea typeface="ＭＳ Ｐゴシック" charset="-128"/>
                <a:cs typeface="ＭＳ Ｐゴシック" charset="-128"/>
              </a:rPr>
              <a:t>Some other direction, or E = 0, or ambiguous </a:t>
            </a:r>
          </a:p>
        </p:txBody>
      </p:sp>
      <p:grpSp>
        <p:nvGrpSpPr>
          <p:cNvPr id="2" name="Group 5"/>
          <p:cNvGrpSpPr>
            <a:grpSpLocks noChangeAspect="1"/>
          </p:cNvGrpSpPr>
          <p:nvPr/>
        </p:nvGrpSpPr>
        <p:grpSpPr bwMode="auto">
          <a:xfrm>
            <a:off x="4843463" y="1632506"/>
            <a:ext cx="2871787" cy="2579687"/>
            <a:chOff x="2520" y="1320"/>
            <a:chExt cx="4522" cy="4063"/>
          </a:xfrm>
        </p:grpSpPr>
        <p:sp>
          <p:nvSpPr>
            <p:cNvPr id="23558" name="AutoShape 6"/>
            <p:cNvSpPr>
              <a:spLocks noChangeAspect="1" noChangeArrowheads="1"/>
            </p:cNvSpPr>
            <p:nvPr/>
          </p:nvSpPr>
          <p:spPr bwMode="auto">
            <a:xfrm>
              <a:off x="2520" y="1320"/>
              <a:ext cx="4522" cy="4063"/>
            </a:xfrm>
            <a:prstGeom prst="rect">
              <a:avLst/>
            </a:prstGeom>
            <a:noFill/>
            <a:ln w="9525">
              <a:noFill/>
              <a:miter lim="800000"/>
              <a:headEnd/>
              <a:tailEnd/>
            </a:ln>
          </p:spPr>
          <p:txBody>
            <a:bodyPr>
              <a:prstTxWarp prst="textNoShape">
                <a:avLst/>
              </a:prstTxWarp>
            </a:bodyPr>
            <a:lstStyle/>
            <a:p>
              <a:endParaRPr lang="en-US">
                <a:latin typeface="Calibri" charset="0"/>
              </a:endParaRPr>
            </a:p>
          </p:txBody>
        </p:sp>
        <p:sp>
          <p:nvSpPr>
            <p:cNvPr id="23559" name="Text Box 7"/>
            <p:cNvSpPr txBox="1">
              <a:spLocks noChangeArrowheads="1"/>
            </p:cNvSpPr>
            <p:nvPr/>
          </p:nvSpPr>
          <p:spPr bwMode="auto">
            <a:xfrm>
              <a:off x="2951" y="1981"/>
              <a:ext cx="811" cy="654"/>
            </a:xfrm>
            <a:prstGeom prst="rect">
              <a:avLst/>
            </a:prstGeom>
            <a:noFill/>
            <a:ln w="9525">
              <a:noFill/>
              <a:miter lim="800000"/>
              <a:headEnd/>
              <a:tailEnd/>
            </a:ln>
          </p:spPr>
          <p:txBody>
            <a:bodyPr lIns="0" tIns="0" rIns="0" bIns="0">
              <a:prstTxWarp prst="textNoShape">
                <a:avLst/>
              </a:prstTxWarp>
            </a:bodyPr>
            <a:lstStyle/>
            <a:p>
              <a:r>
                <a:rPr lang="en-US">
                  <a:latin typeface="Calibri" charset="0"/>
                </a:rPr>
                <a:t>+q</a:t>
              </a:r>
            </a:p>
          </p:txBody>
        </p:sp>
        <p:sp>
          <p:nvSpPr>
            <p:cNvPr id="23560" name="Line 8"/>
            <p:cNvSpPr>
              <a:spLocks noChangeShapeType="1"/>
            </p:cNvSpPr>
            <p:nvPr/>
          </p:nvSpPr>
          <p:spPr bwMode="auto">
            <a:xfrm flipV="1">
              <a:off x="2894" y="3617"/>
              <a:ext cx="3927" cy="1"/>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561" name="Line 9"/>
            <p:cNvSpPr>
              <a:spLocks noChangeShapeType="1"/>
            </p:cNvSpPr>
            <p:nvPr/>
          </p:nvSpPr>
          <p:spPr bwMode="auto">
            <a:xfrm>
              <a:off x="3642" y="1747"/>
              <a:ext cx="1" cy="3553"/>
            </a:xfrm>
            <a:prstGeom prst="line">
              <a:avLst/>
            </a:prstGeom>
            <a:noFill/>
            <a:ln w="9525">
              <a:solidFill>
                <a:srgbClr val="000000"/>
              </a:solidFill>
              <a:round/>
              <a:headEnd/>
              <a:tailEnd/>
            </a:ln>
          </p:spPr>
          <p:txBody>
            <a:bodyPr>
              <a:prstTxWarp prst="textNoShape">
                <a:avLst/>
              </a:prstTxWarp>
            </a:bodyPr>
            <a:lstStyle/>
            <a:p>
              <a:endParaRPr lang="en-US"/>
            </a:p>
          </p:txBody>
        </p:sp>
        <p:sp>
          <p:nvSpPr>
            <p:cNvPr id="23562" name="Text Box 10"/>
            <p:cNvSpPr txBox="1">
              <a:spLocks noChangeArrowheads="1"/>
            </p:cNvSpPr>
            <p:nvPr/>
          </p:nvSpPr>
          <p:spPr bwMode="auto">
            <a:xfrm>
              <a:off x="6447" y="3617"/>
              <a:ext cx="466" cy="714"/>
            </a:xfrm>
            <a:prstGeom prst="rect">
              <a:avLst/>
            </a:prstGeom>
            <a:noFill/>
            <a:ln w="9525">
              <a:noFill/>
              <a:miter lim="800000"/>
              <a:headEnd/>
              <a:tailEnd/>
            </a:ln>
          </p:spPr>
          <p:txBody>
            <a:bodyPr lIns="0" tIns="0" rIns="0" bIns="0">
              <a:prstTxWarp prst="textNoShape">
                <a:avLst/>
              </a:prstTxWarp>
            </a:bodyPr>
            <a:lstStyle/>
            <a:p>
              <a:r>
                <a:rPr lang="en-US">
                  <a:latin typeface="Calibri" charset="0"/>
                </a:rPr>
                <a:t>x</a:t>
              </a:r>
            </a:p>
          </p:txBody>
        </p:sp>
        <p:sp>
          <p:nvSpPr>
            <p:cNvPr id="23563" name="Text Box 11"/>
            <p:cNvSpPr txBox="1">
              <a:spLocks noChangeArrowheads="1"/>
            </p:cNvSpPr>
            <p:nvPr/>
          </p:nvSpPr>
          <p:spPr bwMode="auto">
            <a:xfrm>
              <a:off x="3327" y="1335"/>
              <a:ext cx="407" cy="595"/>
            </a:xfrm>
            <a:prstGeom prst="rect">
              <a:avLst/>
            </a:prstGeom>
            <a:noFill/>
            <a:ln w="9525">
              <a:noFill/>
              <a:miter lim="800000"/>
              <a:headEnd/>
              <a:tailEnd/>
            </a:ln>
          </p:spPr>
          <p:txBody>
            <a:bodyPr lIns="0" tIns="0" rIns="0" bIns="0">
              <a:prstTxWarp prst="textNoShape">
                <a:avLst/>
              </a:prstTxWarp>
            </a:bodyPr>
            <a:lstStyle/>
            <a:p>
              <a:r>
                <a:rPr lang="en-US">
                  <a:latin typeface="Calibri" charset="0"/>
                </a:rPr>
                <a:t>y</a:t>
              </a:r>
            </a:p>
          </p:txBody>
        </p:sp>
        <p:sp>
          <p:nvSpPr>
            <p:cNvPr id="23564" name="Oval 12"/>
            <p:cNvSpPr>
              <a:spLocks noChangeArrowheads="1"/>
            </p:cNvSpPr>
            <p:nvPr/>
          </p:nvSpPr>
          <p:spPr bwMode="auto">
            <a:xfrm>
              <a:off x="3590" y="2253"/>
              <a:ext cx="87" cy="87"/>
            </a:xfrm>
            <a:prstGeom prst="ellipse">
              <a:avLst/>
            </a:prstGeom>
            <a:solidFill>
              <a:srgbClr val="000000"/>
            </a:solidFill>
            <a:ln w="9525">
              <a:solidFill>
                <a:srgbClr val="000000"/>
              </a:solidFill>
              <a:round/>
              <a:headEnd/>
              <a:tailEnd/>
            </a:ln>
          </p:spPr>
          <p:txBody>
            <a:bodyPr>
              <a:prstTxWarp prst="textNoShape">
                <a:avLst/>
              </a:prstTxWarp>
            </a:bodyPr>
            <a:lstStyle/>
            <a:p>
              <a:endParaRPr lang="en-US">
                <a:latin typeface="Calibri" charset="0"/>
              </a:endParaRPr>
            </a:p>
          </p:txBody>
        </p:sp>
        <p:sp>
          <p:nvSpPr>
            <p:cNvPr id="23565" name="Text Box 13"/>
            <p:cNvSpPr txBox="1">
              <a:spLocks noChangeArrowheads="1"/>
            </p:cNvSpPr>
            <p:nvPr/>
          </p:nvSpPr>
          <p:spPr bwMode="auto">
            <a:xfrm>
              <a:off x="3081" y="4545"/>
              <a:ext cx="935" cy="773"/>
            </a:xfrm>
            <a:prstGeom prst="rect">
              <a:avLst/>
            </a:prstGeom>
            <a:noFill/>
            <a:ln w="9525">
              <a:noFill/>
              <a:miter lim="800000"/>
              <a:headEnd/>
              <a:tailEnd/>
            </a:ln>
          </p:spPr>
          <p:txBody>
            <a:bodyPr lIns="0" tIns="0" rIns="0" bIns="0">
              <a:prstTxWarp prst="textNoShape">
                <a:avLst/>
              </a:prstTxWarp>
            </a:bodyPr>
            <a:lstStyle/>
            <a:p>
              <a:r>
                <a:rPr lang="en-US">
                  <a:latin typeface="Calibri" charset="0"/>
                </a:rPr>
                <a:t>-q</a:t>
              </a:r>
            </a:p>
          </p:txBody>
        </p:sp>
        <p:sp>
          <p:nvSpPr>
            <p:cNvPr id="23566" name="Oval 14"/>
            <p:cNvSpPr>
              <a:spLocks noChangeArrowheads="1"/>
            </p:cNvSpPr>
            <p:nvPr/>
          </p:nvSpPr>
          <p:spPr bwMode="auto">
            <a:xfrm>
              <a:off x="3604" y="4889"/>
              <a:ext cx="89" cy="8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latin typeface="Calibri" charset="0"/>
              </a:endParaRPr>
            </a:p>
          </p:txBody>
        </p:sp>
        <p:sp>
          <p:nvSpPr>
            <p:cNvPr id="23567" name="Line 15"/>
            <p:cNvSpPr>
              <a:spLocks noChangeShapeType="1"/>
            </p:cNvSpPr>
            <p:nvPr/>
          </p:nvSpPr>
          <p:spPr bwMode="auto">
            <a:xfrm>
              <a:off x="3642" y="2308"/>
              <a:ext cx="1683" cy="1309"/>
            </a:xfrm>
            <a:prstGeom prst="line">
              <a:avLst/>
            </a:prstGeom>
            <a:noFill/>
            <a:ln w="9525">
              <a:solidFill>
                <a:srgbClr val="000000"/>
              </a:solidFill>
              <a:prstDash val="lgDash"/>
              <a:round/>
              <a:headEnd/>
              <a:tailEnd/>
            </a:ln>
          </p:spPr>
          <p:txBody>
            <a:bodyPr>
              <a:prstTxWarp prst="textNoShape">
                <a:avLst/>
              </a:prstTxWarp>
            </a:bodyPr>
            <a:lstStyle/>
            <a:p>
              <a:endParaRPr lang="en-US"/>
            </a:p>
          </p:txBody>
        </p:sp>
        <p:sp>
          <p:nvSpPr>
            <p:cNvPr id="23568" name="Line 16"/>
            <p:cNvSpPr>
              <a:spLocks noChangeShapeType="1"/>
            </p:cNvSpPr>
            <p:nvPr/>
          </p:nvSpPr>
          <p:spPr bwMode="auto">
            <a:xfrm flipV="1">
              <a:off x="3642" y="3617"/>
              <a:ext cx="1683" cy="1309"/>
            </a:xfrm>
            <a:prstGeom prst="line">
              <a:avLst/>
            </a:prstGeom>
            <a:noFill/>
            <a:ln w="9525">
              <a:solidFill>
                <a:srgbClr val="000000"/>
              </a:solidFill>
              <a:prstDash val="lgDash"/>
              <a:round/>
              <a:headEnd/>
              <a:tailEnd/>
            </a:ln>
          </p:spPr>
          <p:txBody>
            <a:bodyPr>
              <a:prstTxWarp prst="textNoShape">
                <a:avLst/>
              </a:prstTxWarp>
            </a:bodyPr>
            <a:lstStyle/>
            <a:p>
              <a:endParaRPr lang="en-US"/>
            </a:p>
          </p:txBody>
        </p:sp>
        <p:sp>
          <p:nvSpPr>
            <p:cNvPr id="23569" name="Text Box 17"/>
            <p:cNvSpPr txBox="1">
              <a:spLocks noChangeArrowheads="1"/>
            </p:cNvSpPr>
            <p:nvPr/>
          </p:nvSpPr>
          <p:spPr bwMode="auto">
            <a:xfrm>
              <a:off x="5325" y="3056"/>
              <a:ext cx="386" cy="534"/>
            </a:xfrm>
            <a:prstGeom prst="rect">
              <a:avLst/>
            </a:prstGeom>
            <a:noFill/>
            <a:ln w="9525">
              <a:noFill/>
              <a:miter lim="800000"/>
              <a:headEnd/>
              <a:tailEnd/>
            </a:ln>
          </p:spPr>
          <p:txBody>
            <a:bodyPr lIns="0" tIns="0" rIns="0" bIns="0">
              <a:prstTxWarp prst="textNoShape">
                <a:avLst/>
              </a:prstTxWarp>
            </a:bodyPr>
            <a:lstStyle/>
            <a:p>
              <a:r>
                <a:rPr lang="en-US">
                  <a:latin typeface="Calibri" charset="0"/>
                </a:rPr>
                <a:t>A</a:t>
              </a:r>
            </a:p>
          </p:txBody>
        </p:sp>
        <p:sp>
          <p:nvSpPr>
            <p:cNvPr id="23570" name="Oval 18"/>
            <p:cNvSpPr>
              <a:spLocks noChangeArrowheads="1"/>
            </p:cNvSpPr>
            <p:nvPr/>
          </p:nvSpPr>
          <p:spPr bwMode="auto">
            <a:xfrm>
              <a:off x="5270" y="3573"/>
              <a:ext cx="87" cy="87"/>
            </a:xfrm>
            <a:prstGeom prst="ellipse">
              <a:avLst/>
            </a:prstGeom>
            <a:solidFill>
              <a:srgbClr val="000000"/>
            </a:solidFill>
            <a:ln w="9525">
              <a:solidFill>
                <a:srgbClr val="000000"/>
              </a:solidFill>
              <a:round/>
              <a:headEnd/>
              <a:tailEnd/>
            </a:ln>
          </p:spPr>
          <p:txBody>
            <a:bodyPr>
              <a:prstTxWarp prst="textNoShape">
                <a:avLst/>
              </a:prstTxWarp>
            </a:bodyPr>
            <a:lstStyle/>
            <a:p>
              <a:endParaRPr lang="en-US">
                <a:latin typeface="Calibri" charset="0"/>
              </a:endParaRPr>
            </a:p>
          </p:txBody>
        </p:sp>
      </p:grpSp>
      <p:cxnSp>
        <p:nvCxnSpPr>
          <p:cNvPr id="21" name="Straight Arrow Connector 20"/>
          <p:cNvCxnSpPr/>
          <p:nvPr/>
        </p:nvCxnSpPr>
        <p:spPr>
          <a:xfrm>
            <a:off x="6648450" y="3126561"/>
            <a:ext cx="514350" cy="390307"/>
          </a:xfrm>
          <a:prstGeom prst="straightConnector1">
            <a:avLst/>
          </a:prstGeom>
          <a:ln w="63500">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a:off x="6096000" y="3126561"/>
            <a:ext cx="514350" cy="390307"/>
          </a:xfrm>
          <a:prstGeom prst="straightConnector1">
            <a:avLst/>
          </a:prstGeom>
          <a:ln w="63500">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rot="5400000">
            <a:off x="6182625" y="3581055"/>
            <a:ext cx="891962" cy="1588"/>
          </a:xfrm>
          <a:prstGeom prst="straightConnector1">
            <a:avLst/>
          </a:prstGeom>
          <a:ln w="63500">
            <a:solidFill>
              <a:srgbClr val="660066"/>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7162800" y="3299936"/>
            <a:ext cx="428498" cy="369332"/>
          </a:xfrm>
          <a:prstGeom prst="rect">
            <a:avLst/>
          </a:prstGeom>
          <a:noFill/>
        </p:spPr>
        <p:txBody>
          <a:bodyPr wrap="none" rtlCol="0">
            <a:spAutoFit/>
          </a:bodyPr>
          <a:lstStyle/>
          <a:p>
            <a:r>
              <a:rPr lang="en-US">
                <a:solidFill>
                  <a:srgbClr val="0000FF"/>
                </a:solidFill>
              </a:rPr>
              <a:t>E</a:t>
            </a:r>
            <a:r>
              <a:rPr lang="en-US" baseline="-25000">
                <a:solidFill>
                  <a:srgbClr val="0000FF"/>
                </a:solidFill>
              </a:rPr>
              <a:t>+</a:t>
            </a:r>
          </a:p>
        </p:txBody>
      </p:sp>
      <p:sp>
        <p:nvSpPr>
          <p:cNvPr id="27" name="TextBox 26"/>
          <p:cNvSpPr txBox="1"/>
          <p:nvPr/>
        </p:nvSpPr>
        <p:spPr>
          <a:xfrm>
            <a:off x="5706125" y="3212068"/>
            <a:ext cx="389875" cy="369332"/>
          </a:xfrm>
          <a:prstGeom prst="rect">
            <a:avLst/>
          </a:prstGeom>
          <a:noFill/>
        </p:spPr>
        <p:txBody>
          <a:bodyPr wrap="none" rtlCol="0">
            <a:spAutoFit/>
          </a:bodyPr>
          <a:lstStyle/>
          <a:p>
            <a:r>
              <a:rPr lang="en-US">
                <a:solidFill>
                  <a:srgbClr val="0000FF"/>
                </a:solidFill>
              </a:rPr>
              <a:t>E</a:t>
            </a:r>
            <a:r>
              <a:rPr lang="en-US" baseline="-25000">
                <a:solidFill>
                  <a:srgbClr val="0000FF"/>
                </a:solidFill>
              </a:rPr>
              <a:t>-</a:t>
            </a:r>
          </a:p>
        </p:txBody>
      </p:sp>
      <p:sp>
        <p:nvSpPr>
          <p:cNvPr id="28" name="TextBox 27"/>
          <p:cNvSpPr txBox="1"/>
          <p:nvPr/>
        </p:nvSpPr>
        <p:spPr>
          <a:xfrm>
            <a:off x="6424475" y="3974068"/>
            <a:ext cx="509725" cy="369332"/>
          </a:xfrm>
          <a:prstGeom prst="rect">
            <a:avLst/>
          </a:prstGeom>
          <a:noFill/>
        </p:spPr>
        <p:txBody>
          <a:bodyPr wrap="none" rtlCol="0">
            <a:spAutoFit/>
          </a:bodyPr>
          <a:lstStyle/>
          <a:p>
            <a:r>
              <a:rPr lang="en-US">
                <a:solidFill>
                  <a:srgbClr val="660066"/>
                </a:solidFill>
              </a:rPr>
              <a:t>E</a:t>
            </a:r>
            <a:r>
              <a:rPr lang="en-US" baseline="-25000">
                <a:solidFill>
                  <a:srgbClr val="660066"/>
                </a:solidFill>
              </a:rPr>
              <a:t>tot</a:t>
            </a:r>
          </a:p>
        </p:txBody>
      </p:sp>
      <p:sp>
        <p:nvSpPr>
          <p:cNvPr id="25"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R3</a:t>
            </a:r>
            <a:endParaRPr lang="en-US"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666852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152400"/>
            <a:ext cx="8229600" cy="1143000"/>
          </a:xfrm>
        </p:spPr>
        <p:txBody>
          <a:bodyPr rtlCol="0">
            <a:normAutofit/>
          </a:bodyPr>
          <a:lstStyle/>
          <a:p>
            <a:pPr algn="l" eaLnBrk="1" fontAlgn="auto" hangingPunct="1">
              <a:spcAft>
                <a:spcPts val="0"/>
              </a:spcAft>
              <a:defRPr/>
            </a:pPr>
            <a:r>
              <a:rPr lang="en-US" sz="3200" smtClean="0"/>
              <a:t>5 charges, q, are arranged in a regular pentagon, as shown.   </a:t>
            </a:r>
            <a:r>
              <a:rPr lang="en-US" sz="3200" smtClean="0">
                <a:solidFill>
                  <a:srgbClr val="0000FF"/>
                </a:solidFill>
              </a:rPr>
              <a:t>What is the E field at the center?</a:t>
            </a:r>
            <a:endParaRPr lang="en-US" sz="4000" smtClean="0">
              <a:solidFill>
                <a:srgbClr val="0000FF"/>
              </a:solidFill>
            </a:endParaRPr>
          </a:p>
        </p:txBody>
      </p:sp>
      <p:sp>
        <p:nvSpPr>
          <p:cNvPr id="29699" name="Rectangle 3"/>
          <p:cNvSpPr>
            <a:spLocks noGrp="1" noChangeArrowheads="1"/>
          </p:cNvSpPr>
          <p:nvPr>
            <p:ph idx="1"/>
          </p:nvPr>
        </p:nvSpPr>
        <p:spPr>
          <a:xfrm>
            <a:off x="609600" y="3276600"/>
            <a:ext cx="7772400" cy="3627438"/>
          </a:xfrm>
        </p:spPr>
        <p:txBody>
          <a:bodyPr/>
          <a:lstStyle/>
          <a:p>
            <a:pPr marL="381000" indent="-381000" eaLnBrk="1" hangingPunct="1">
              <a:lnSpc>
                <a:spcPct val="90000"/>
              </a:lnSpc>
              <a:buFontTx/>
              <a:buAutoNum type="alphaUcParenR"/>
            </a:pPr>
            <a:r>
              <a:rPr lang="en-US" smtClean="0">
                <a:ea typeface="ＭＳ Ｐゴシック" charset="-128"/>
                <a:cs typeface="ＭＳ Ｐゴシック" charset="-128"/>
              </a:rPr>
              <a:t> Zero</a:t>
            </a:r>
          </a:p>
          <a:p>
            <a:pPr marL="381000" indent="-381000" eaLnBrk="1" hangingPunct="1">
              <a:lnSpc>
                <a:spcPct val="90000"/>
              </a:lnSpc>
              <a:buFontTx/>
              <a:buAutoNum type="alphaUcParenR"/>
            </a:pPr>
            <a:r>
              <a:rPr lang="en-US" smtClean="0">
                <a:ea typeface="ＭＳ Ｐゴシック" charset="-128"/>
                <a:cs typeface="ＭＳ Ｐゴシック" charset="-128"/>
              </a:rPr>
              <a:t> Non-zero</a:t>
            </a:r>
          </a:p>
          <a:p>
            <a:pPr marL="381000" indent="-381000" eaLnBrk="1" hangingPunct="1">
              <a:lnSpc>
                <a:spcPct val="90000"/>
              </a:lnSpc>
              <a:buFontTx/>
              <a:buAutoNum type="alphaUcParenR"/>
            </a:pPr>
            <a:r>
              <a:rPr lang="en-US" smtClean="0">
                <a:ea typeface="ＭＳ Ｐゴシック" charset="-128"/>
                <a:cs typeface="ＭＳ Ｐゴシック" charset="-128"/>
              </a:rPr>
              <a:t> Really need trig and a calculator  to decide for sure</a:t>
            </a:r>
          </a:p>
          <a:p>
            <a:pPr marL="381000" indent="-381000" eaLnBrk="1" hangingPunct="1">
              <a:lnSpc>
                <a:spcPct val="90000"/>
              </a:lnSpc>
              <a:buFontTx/>
              <a:buAutoNum type="alphaUcParenR"/>
            </a:pPr>
            <a:r>
              <a:rPr lang="en-US" smtClean="0">
                <a:ea typeface="ＭＳ Ｐゴシック" charset="-128"/>
                <a:cs typeface="ＭＳ Ｐゴシック" charset="-128"/>
              </a:rPr>
              <a:t> Not quite sure how to decide...</a:t>
            </a:r>
          </a:p>
        </p:txBody>
      </p:sp>
      <p:grpSp>
        <p:nvGrpSpPr>
          <p:cNvPr id="29700" name="Group 23"/>
          <p:cNvGrpSpPr>
            <a:grpSpLocks/>
          </p:cNvGrpSpPr>
          <p:nvPr/>
        </p:nvGrpSpPr>
        <p:grpSpPr bwMode="auto">
          <a:xfrm>
            <a:off x="4578350" y="1066800"/>
            <a:ext cx="3117850" cy="3168650"/>
            <a:chOff x="1638" y="1194"/>
            <a:chExt cx="1964" cy="1996"/>
          </a:xfrm>
        </p:grpSpPr>
        <p:sp>
          <p:nvSpPr>
            <p:cNvPr id="29702" name="Line 5"/>
            <p:cNvSpPr>
              <a:spLocks noChangeShapeType="1"/>
            </p:cNvSpPr>
            <p:nvPr/>
          </p:nvSpPr>
          <p:spPr bwMode="auto">
            <a:xfrm rot="-9666143">
              <a:off x="3125" y="2081"/>
              <a:ext cx="0" cy="816"/>
            </a:xfrm>
            <a:prstGeom prst="line">
              <a:avLst/>
            </a:prstGeom>
            <a:noFill/>
            <a:ln w="9525" cap="rnd">
              <a:solidFill>
                <a:schemeClr val="tx1"/>
              </a:solidFill>
              <a:prstDash val="sysDot"/>
              <a:round/>
              <a:headEnd/>
              <a:tailEnd/>
            </a:ln>
          </p:spPr>
          <p:txBody>
            <a:bodyPr wrap="none" anchor="ctr">
              <a:prstTxWarp prst="textNoShape">
                <a:avLst/>
              </a:prstTxWarp>
            </a:bodyPr>
            <a:lstStyle/>
            <a:p>
              <a:endParaRPr lang="en-US"/>
            </a:p>
          </p:txBody>
        </p:sp>
        <p:sp>
          <p:nvSpPr>
            <p:cNvPr id="29703" name="Line 6"/>
            <p:cNvSpPr>
              <a:spLocks noChangeShapeType="1"/>
            </p:cNvSpPr>
            <p:nvPr/>
          </p:nvSpPr>
          <p:spPr bwMode="auto">
            <a:xfrm rot="-5346143">
              <a:off x="2560" y="2471"/>
              <a:ext cx="0" cy="816"/>
            </a:xfrm>
            <a:prstGeom prst="line">
              <a:avLst/>
            </a:prstGeom>
            <a:noFill/>
            <a:ln w="9525" cap="rnd">
              <a:solidFill>
                <a:schemeClr val="tx1"/>
              </a:solidFill>
              <a:prstDash val="sysDot"/>
              <a:round/>
              <a:headEnd/>
              <a:tailEnd/>
            </a:ln>
          </p:spPr>
          <p:txBody>
            <a:bodyPr wrap="none" anchor="ctr">
              <a:prstTxWarp prst="textNoShape">
                <a:avLst/>
              </a:prstTxWarp>
            </a:bodyPr>
            <a:lstStyle/>
            <a:p>
              <a:endParaRPr lang="en-US"/>
            </a:p>
          </p:txBody>
        </p:sp>
        <p:sp>
          <p:nvSpPr>
            <p:cNvPr id="29704" name="Line 7"/>
            <p:cNvSpPr>
              <a:spLocks noChangeShapeType="1"/>
            </p:cNvSpPr>
            <p:nvPr/>
          </p:nvSpPr>
          <p:spPr bwMode="auto">
            <a:xfrm rot="-1026143">
              <a:off x="2017" y="2057"/>
              <a:ext cx="0" cy="816"/>
            </a:xfrm>
            <a:prstGeom prst="line">
              <a:avLst/>
            </a:prstGeom>
            <a:noFill/>
            <a:ln w="9525" cap="rnd">
              <a:solidFill>
                <a:schemeClr val="tx1"/>
              </a:solidFill>
              <a:prstDash val="sysDot"/>
              <a:round/>
              <a:headEnd/>
              <a:tailEnd/>
            </a:ln>
          </p:spPr>
          <p:txBody>
            <a:bodyPr wrap="none" anchor="ctr">
              <a:prstTxWarp prst="textNoShape">
                <a:avLst/>
              </a:prstTxWarp>
            </a:bodyPr>
            <a:lstStyle/>
            <a:p>
              <a:endParaRPr lang="en-US"/>
            </a:p>
          </p:txBody>
        </p:sp>
        <p:sp>
          <p:nvSpPr>
            <p:cNvPr id="29705" name="Line 8"/>
            <p:cNvSpPr>
              <a:spLocks noChangeShapeType="1"/>
            </p:cNvSpPr>
            <p:nvPr/>
          </p:nvSpPr>
          <p:spPr bwMode="auto">
            <a:xfrm rot="3293857">
              <a:off x="2234" y="1421"/>
              <a:ext cx="0" cy="816"/>
            </a:xfrm>
            <a:prstGeom prst="line">
              <a:avLst/>
            </a:prstGeom>
            <a:noFill/>
            <a:ln w="9525" cap="rnd">
              <a:solidFill>
                <a:schemeClr val="tx1"/>
              </a:solidFill>
              <a:prstDash val="sysDot"/>
              <a:round/>
              <a:headEnd/>
              <a:tailEnd/>
            </a:ln>
          </p:spPr>
          <p:txBody>
            <a:bodyPr wrap="none" anchor="ctr">
              <a:prstTxWarp prst="textNoShape">
                <a:avLst/>
              </a:prstTxWarp>
            </a:bodyPr>
            <a:lstStyle/>
            <a:p>
              <a:endParaRPr lang="en-US"/>
            </a:p>
          </p:txBody>
        </p:sp>
        <p:sp>
          <p:nvSpPr>
            <p:cNvPr id="29706" name="Line 9"/>
            <p:cNvSpPr>
              <a:spLocks noChangeShapeType="1"/>
            </p:cNvSpPr>
            <p:nvPr/>
          </p:nvSpPr>
          <p:spPr bwMode="auto">
            <a:xfrm rot="7613857">
              <a:off x="2917" y="1427"/>
              <a:ext cx="0" cy="816"/>
            </a:xfrm>
            <a:prstGeom prst="line">
              <a:avLst/>
            </a:prstGeom>
            <a:noFill/>
            <a:ln w="9525" cap="rnd">
              <a:solidFill>
                <a:schemeClr val="tx1"/>
              </a:solidFill>
              <a:prstDash val="sysDot"/>
              <a:round/>
              <a:headEnd/>
              <a:tailEnd/>
            </a:ln>
          </p:spPr>
          <p:txBody>
            <a:bodyPr wrap="none" anchor="ctr">
              <a:prstTxWarp prst="textNoShape">
                <a:avLst/>
              </a:prstTxWarp>
            </a:bodyPr>
            <a:lstStyle/>
            <a:p>
              <a:endParaRPr lang="en-US"/>
            </a:p>
          </p:txBody>
        </p:sp>
        <p:sp>
          <p:nvSpPr>
            <p:cNvPr id="29707" name="Oval 10"/>
            <p:cNvSpPr>
              <a:spLocks noChangeArrowheads="1"/>
            </p:cNvSpPr>
            <p:nvPr/>
          </p:nvSpPr>
          <p:spPr bwMode="auto">
            <a:xfrm rot="-9666143">
              <a:off x="2937" y="2825"/>
              <a:ext cx="96" cy="96"/>
            </a:xfrm>
            <a:prstGeom prst="ellipse">
              <a:avLst/>
            </a:prstGeom>
            <a:solidFill>
              <a:schemeClr val="tx1"/>
            </a:solidFill>
            <a:ln w="9525">
              <a:solidFill>
                <a:schemeClr val="tx1"/>
              </a:solidFill>
              <a:round/>
              <a:headEnd/>
              <a:tailEnd/>
            </a:ln>
          </p:spPr>
          <p:txBody>
            <a:bodyPr rot="10800000" wrap="none" anchor="ctr">
              <a:prstTxWarp prst="textNoShape">
                <a:avLst/>
              </a:prstTxWarp>
            </a:bodyPr>
            <a:lstStyle/>
            <a:p>
              <a:endParaRPr lang="en-US">
                <a:latin typeface="Calibri" charset="0"/>
              </a:endParaRPr>
            </a:p>
          </p:txBody>
        </p:sp>
        <p:sp>
          <p:nvSpPr>
            <p:cNvPr id="29708" name="Oval 11"/>
            <p:cNvSpPr>
              <a:spLocks noChangeArrowheads="1"/>
            </p:cNvSpPr>
            <p:nvPr/>
          </p:nvSpPr>
          <p:spPr bwMode="auto">
            <a:xfrm rot="-9666143">
              <a:off x="2092" y="2798"/>
              <a:ext cx="96" cy="96"/>
            </a:xfrm>
            <a:prstGeom prst="ellipse">
              <a:avLst/>
            </a:prstGeom>
            <a:solidFill>
              <a:schemeClr val="tx1"/>
            </a:solidFill>
            <a:ln w="9525">
              <a:solidFill>
                <a:schemeClr val="tx1"/>
              </a:solidFill>
              <a:round/>
              <a:headEnd/>
              <a:tailEnd/>
            </a:ln>
          </p:spPr>
          <p:txBody>
            <a:bodyPr rot="10800000" wrap="none" anchor="ctr">
              <a:prstTxWarp prst="textNoShape">
                <a:avLst/>
              </a:prstTxWarp>
            </a:bodyPr>
            <a:lstStyle/>
            <a:p>
              <a:endParaRPr lang="en-US">
                <a:latin typeface="Calibri" charset="0"/>
              </a:endParaRPr>
            </a:p>
          </p:txBody>
        </p:sp>
        <p:sp>
          <p:nvSpPr>
            <p:cNvPr id="29709" name="Oval 12"/>
            <p:cNvSpPr>
              <a:spLocks noChangeArrowheads="1"/>
            </p:cNvSpPr>
            <p:nvPr/>
          </p:nvSpPr>
          <p:spPr bwMode="auto">
            <a:xfrm rot="-9666143">
              <a:off x="1853" y="2039"/>
              <a:ext cx="96" cy="96"/>
            </a:xfrm>
            <a:prstGeom prst="ellipse">
              <a:avLst/>
            </a:prstGeom>
            <a:solidFill>
              <a:schemeClr val="tx1"/>
            </a:solidFill>
            <a:ln w="9525">
              <a:solidFill>
                <a:schemeClr val="tx1"/>
              </a:solidFill>
              <a:round/>
              <a:headEnd/>
              <a:tailEnd/>
            </a:ln>
          </p:spPr>
          <p:txBody>
            <a:bodyPr rot="10800000" wrap="none" anchor="ctr">
              <a:prstTxWarp prst="textNoShape">
                <a:avLst/>
              </a:prstTxWarp>
            </a:bodyPr>
            <a:lstStyle/>
            <a:p>
              <a:endParaRPr lang="en-US">
                <a:latin typeface="Calibri" charset="0"/>
              </a:endParaRPr>
            </a:p>
          </p:txBody>
        </p:sp>
        <p:sp>
          <p:nvSpPr>
            <p:cNvPr id="29710" name="Oval 13"/>
            <p:cNvSpPr>
              <a:spLocks noChangeArrowheads="1"/>
            </p:cNvSpPr>
            <p:nvPr/>
          </p:nvSpPr>
          <p:spPr bwMode="auto">
            <a:xfrm rot="-9666143">
              <a:off x="2517" y="1556"/>
              <a:ext cx="96" cy="96"/>
            </a:xfrm>
            <a:prstGeom prst="ellipse">
              <a:avLst/>
            </a:prstGeom>
            <a:solidFill>
              <a:schemeClr val="tx1"/>
            </a:solidFill>
            <a:ln w="9525">
              <a:solidFill>
                <a:schemeClr val="tx1"/>
              </a:solidFill>
              <a:round/>
              <a:headEnd/>
              <a:tailEnd/>
            </a:ln>
          </p:spPr>
          <p:txBody>
            <a:bodyPr rot="10800000" wrap="none" anchor="ctr">
              <a:prstTxWarp prst="textNoShape">
                <a:avLst/>
              </a:prstTxWarp>
            </a:bodyPr>
            <a:lstStyle/>
            <a:p>
              <a:endParaRPr lang="en-US">
                <a:latin typeface="Calibri" charset="0"/>
              </a:endParaRPr>
            </a:p>
          </p:txBody>
        </p:sp>
        <p:sp>
          <p:nvSpPr>
            <p:cNvPr id="29711" name="Oval 14"/>
            <p:cNvSpPr>
              <a:spLocks noChangeArrowheads="1"/>
            </p:cNvSpPr>
            <p:nvPr/>
          </p:nvSpPr>
          <p:spPr bwMode="auto">
            <a:xfrm rot="-9666143">
              <a:off x="3206" y="2038"/>
              <a:ext cx="96" cy="96"/>
            </a:xfrm>
            <a:prstGeom prst="ellipse">
              <a:avLst/>
            </a:prstGeom>
            <a:solidFill>
              <a:schemeClr val="tx1"/>
            </a:solidFill>
            <a:ln w="9525">
              <a:solidFill>
                <a:schemeClr val="tx1"/>
              </a:solidFill>
              <a:round/>
              <a:headEnd/>
              <a:tailEnd/>
            </a:ln>
          </p:spPr>
          <p:txBody>
            <a:bodyPr rot="10800000" wrap="none" anchor="ctr">
              <a:prstTxWarp prst="textNoShape">
                <a:avLst/>
              </a:prstTxWarp>
            </a:bodyPr>
            <a:lstStyle/>
            <a:p>
              <a:endParaRPr lang="en-US">
                <a:latin typeface="Calibri" charset="0"/>
              </a:endParaRPr>
            </a:p>
          </p:txBody>
        </p:sp>
        <p:sp>
          <p:nvSpPr>
            <p:cNvPr id="29712" name="Oval 17"/>
            <p:cNvSpPr>
              <a:spLocks noChangeArrowheads="1"/>
            </p:cNvSpPr>
            <p:nvPr/>
          </p:nvSpPr>
          <p:spPr bwMode="auto">
            <a:xfrm>
              <a:off x="2552" y="2272"/>
              <a:ext cx="56" cy="5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latin typeface="Calibri" charset="0"/>
              </a:endParaRPr>
            </a:p>
          </p:txBody>
        </p:sp>
        <p:sp>
          <p:nvSpPr>
            <p:cNvPr id="29713" name="Text Box 18"/>
            <p:cNvSpPr txBox="1">
              <a:spLocks noChangeArrowheads="1"/>
            </p:cNvSpPr>
            <p:nvPr/>
          </p:nvSpPr>
          <p:spPr bwMode="auto">
            <a:xfrm>
              <a:off x="2622" y="1194"/>
              <a:ext cx="276" cy="404"/>
            </a:xfrm>
            <a:prstGeom prst="rect">
              <a:avLst/>
            </a:prstGeom>
            <a:noFill/>
            <a:ln w="9525">
              <a:noFill/>
              <a:miter lim="800000"/>
              <a:headEnd/>
              <a:tailEnd/>
            </a:ln>
          </p:spPr>
          <p:txBody>
            <a:bodyPr wrap="none">
              <a:prstTxWarp prst="textNoShape">
                <a:avLst/>
              </a:prstTxWarp>
              <a:spAutoFit/>
            </a:bodyPr>
            <a:lstStyle/>
            <a:p>
              <a:r>
                <a:rPr lang="en-US" sz="3600">
                  <a:latin typeface="Calibri" charset="0"/>
                </a:rPr>
                <a:t>q</a:t>
              </a:r>
              <a:endParaRPr lang="en-US">
                <a:latin typeface="Calibri" charset="0"/>
              </a:endParaRPr>
            </a:p>
          </p:txBody>
        </p:sp>
        <p:sp>
          <p:nvSpPr>
            <p:cNvPr id="29714" name="Text Box 19"/>
            <p:cNvSpPr txBox="1">
              <a:spLocks noChangeArrowheads="1"/>
            </p:cNvSpPr>
            <p:nvPr/>
          </p:nvSpPr>
          <p:spPr bwMode="auto">
            <a:xfrm>
              <a:off x="3326" y="1786"/>
              <a:ext cx="276" cy="404"/>
            </a:xfrm>
            <a:prstGeom prst="rect">
              <a:avLst/>
            </a:prstGeom>
            <a:noFill/>
            <a:ln w="9525">
              <a:noFill/>
              <a:miter lim="800000"/>
              <a:headEnd/>
              <a:tailEnd/>
            </a:ln>
          </p:spPr>
          <p:txBody>
            <a:bodyPr wrap="none">
              <a:prstTxWarp prst="textNoShape">
                <a:avLst/>
              </a:prstTxWarp>
              <a:spAutoFit/>
            </a:bodyPr>
            <a:lstStyle/>
            <a:p>
              <a:r>
                <a:rPr lang="en-US" sz="3600">
                  <a:latin typeface="Calibri" charset="0"/>
                </a:rPr>
                <a:t>q</a:t>
              </a:r>
              <a:endParaRPr lang="en-US">
                <a:latin typeface="Calibri" charset="0"/>
              </a:endParaRPr>
            </a:p>
          </p:txBody>
        </p:sp>
        <p:sp>
          <p:nvSpPr>
            <p:cNvPr id="29715" name="Text Box 20"/>
            <p:cNvSpPr txBox="1">
              <a:spLocks noChangeArrowheads="1"/>
            </p:cNvSpPr>
            <p:nvPr/>
          </p:nvSpPr>
          <p:spPr bwMode="auto">
            <a:xfrm>
              <a:off x="3070" y="2730"/>
              <a:ext cx="276" cy="404"/>
            </a:xfrm>
            <a:prstGeom prst="rect">
              <a:avLst/>
            </a:prstGeom>
            <a:noFill/>
            <a:ln w="9525">
              <a:noFill/>
              <a:miter lim="800000"/>
              <a:headEnd/>
              <a:tailEnd/>
            </a:ln>
          </p:spPr>
          <p:txBody>
            <a:bodyPr wrap="none">
              <a:prstTxWarp prst="textNoShape">
                <a:avLst/>
              </a:prstTxWarp>
              <a:spAutoFit/>
            </a:bodyPr>
            <a:lstStyle/>
            <a:p>
              <a:r>
                <a:rPr lang="en-US" sz="3600">
                  <a:latin typeface="Calibri" charset="0"/>
                </a:rPr>
                <a:t>q</a:t>
              </a:r>
            </a:p>
          </p:txBody>
        </p:sp>
        <p:sp>
          <p:nvSpPr>
            <p:cNvPr id="29716" name="Text Box 21"/>
            <p:cNvSpPr txBox="1">
              <a:spLocks noChangeArrowheads="1"/>
            </p:cNvSpPr>
            <p:nvPr/>
          </p:nvSpPr>
          <p:spPr bwMode="auto">
            <a:xfrm>
              <a:off x="2014" y="2786"/>
              <a:ext cx="276" cy="404"/>
            </a:xfrm>
            <a:prstGeom prst="rect">
              <a:avLst/>
            </a:prstGeom>
            <a:noFill/>
            <a:ln w="9525">
              <a:noFill/>
              <a:miter lim="800000"/>
              <a:headEnd/>
              <a:tailEnd/>
            </a:ln>
          </p:spPr>
          <p:txBody>
            <a:bodyPr wrap="none">
              <a:prstTxWarp prst="textNoShape">
                <a:avLst/>
              </a:prstTxWarp>
              <a:spAutoFit/>
            </a:bodyPr>
            <a:lstStyle/>
            <a:p>
              <a:r>
                <a:rPr lang="en-US" sz="3600">
                  <a:latin typeface="Calibri" charset="0"/>
                </a:rPr>
                <a:t>q</a:t>
              </a:r>
              <a:endParaRPr lang="en-US">
                <a:latin typeface="Calibri" charset="0"/>
              </a:endParaRPr>
            </a:p>
          </p:txBody>
        </p:sp>
        <p:sp>
          <p:nvSpPr>
            <p:cNvPr id="29717" name="Text Box 22"/>
            <p:cNvSpPr txBox="1">
              <a:spLocks noChangeArrowheads="1"/>
            </p:cNvSpPr>
            <p:nvPr/>
          </p:nvSpPr>
          <p:spPr bwMode="auto">
            <a:xfrm>
              <a:off x="1638" y="1930"/>
              <a:ext cx="276" cy="404"/>
            </a:xfrm>
            <a:prstGeom prst="rect">
              <a:avLst/>
            </a:prstGeom>
            <a:noFill/>
            <a:ln w="9525">
              <a:noFill/>
              <a:miter lim="800000"/>
              <a:headEnd/>
              <a:tailEnd/>
            </a:ln>
          </p:spPr>
          <p:txBody>
            <a:bodyPr wrap="none">
              <a:prstTxWarp prst="textNoShape">
                <a:avLst/>
              </a:prstTxWarp>
              <a:spAutoFit/>
            </a:bodyPr>
            <a:lstStyle/>
            <a:p>
              <a:r>
                <a:rPr lang="en-US" sz="3600">
                  <a:latin typeface="Calibri" charset="0"/>
                </a:rPr>
                <a:t>q</a:t>
              </a:r>
              <a:endParaRPr lang="en-US">
                <a:latin typeface="Calibri" charset="0"/>
              </a:endParaRPr>
            </a:p>
          </p:txBody>
        </p:sp>
      </p:grpSp>
      <p:sp>
        <p:nvSpPr>
          <p:cNvPr id="23"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R4</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73571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143000" y="775156"/>
            <a:ext cx="4038600" cy="707886"/>
          </a:xfrm>
          <a:prstGeom prst="rect">
            <a:avLst/>
          </a:prstGeom>
          <a:noFill/>
        </p:spPr>
        <p:txBody>
          <a:bodyPr wrap="square" rtlCol="0">
            <a:spAutoFit/>
          </a:bodyPr>
          <a:lstStyle/>
          <a:p>
            <a:r>
              <a:rPr lang="en-US" sz="2000" dirty="0" smtClean="0"/>
              <a:t>Consider the vector field shown by this field line diagram.</a:t>
            </a:r>
            <a:endParaRPr lang="en-US" sz="2000" dirty="0"/>
          </a:p>
        </p:txBody>
      </p:sp>
      <p:cxnSp>
        <p:nvCxnSpPr>
          <p:cNvPr id="6" name="Straight Arrow Connector 5"/>
          <p:cNvCxnSpPr/>
          <p:nvPr/>
        </p:nvCxnSpPr>
        <p:spPr>
          <a:xfrm flipV="1">
            <a:off x="5257800" y="2074377"/>
            <a:ext cx="3200400" cy="2286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5257800" y="2798277"/>
            <a:ext cx="3200400" cy="2286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5257800" y="1579077"/>
            <a:ext cx="3124200" cy="495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5257800" y="2569677"/>
            <a:ext cx="3352800"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5257800" y="3026877"/>
            <a:ext cx="3048000" cy="495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5257800" y="924055"/>
            <a:ext cx="2971800" cy="95982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5257800" y="3255477"/>
            <a:ext cx="2743200" cy="86249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5943600" y="1024554"/>
            <a:ext cx="1524000" cy="3093422"/>
          </a:xfrm>
          <a:prstGeom prst="rect">
            <a:avLst/>
          </a:prstGeom>
          <a:noFill/>
          <a:ln w="25400">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143000" y="1949034"/>
            <a:ext cx="3962400" cy="707886"/>
          </a:xfrm>
          <a:prstGeom prst="rect">
            <a:avLst/>
          </a:prstGeom>
          <a:noFill/>
        </p:spPr>
        <p:txBody>
          <a:bodyPr wrap="square" rtlCol="0">
            <a:spAutoFit/>
          </a:bodyPr>
          <a:lstStyle/>
          <a:p>
            <a:r>
              <a:rPr lang="en-US" sz="2000" dirty="0" smtClean="0"/>
              <a:t>Inside the dotted box, </a:t>
            </a:r>
          </a:p>
          <a:p>
            <a:r>
              <a:rPr lang="en-US" sz="2000" dirty="0" smtClean="0"/>
              <a:t>the divergence of the field is:</a:t>
            </a:r>
            <a:endParaRPr lang="en-US" sz="2000" dirty="0"/>
          </a:p>
        </p:txBody>
      </p:sp>
      <p:sp>
        <p:nvSpPr>
          <p:cNvPr id="20" name="TextBox 19"/>
          <p:cNvSpPr txBox="1"/>
          <p:nvPr/>
        </p:nvSpPr>
        <p:spPr>
          <a:xfrm>
            <a:off x="1295400" y="3026877"/>
            <a:ext cx="3962400" cy="2400657"/>
          </a:xfrm>
          <a:prstGeom prst="rect">
            <a:avLst/>
          </a:prstGeom>
          <a:noFill/>
        </p:spPr>
        <p:txBody>
          <a:bodyPr wrap="square" rtlCol="0">
            <a:spAutoFit/>
          </a:bodyPr>
          <a:lstStyle/>
          <a:p>
            <a:pPr marL="457200" indent="-457200">
              <a:spcBef>
                <a:spcPts val="1200"/>
              </a:spcBef>
              <a:buAutoNum type="alphaUcParenR"/>
            </a:pPr>
            <a:r>
              <a:rPr lang="en-US" sz="2000" dirty="0" smtClean="0"/>
              <a:t>zero everywhere</a:t>
            </a:r>
          </a:p>
          <a:p>
            <a:pPr marL="457200" indent="-457200">
              <a:spcBef>
                <a:spcPts val="1200"/>
              </a:spcBef>
              <a:buAutoNum type="alphaUcParenR"/>
            </a:pPr>
            <a:r>
              <a:rPr lang="en-US" sz="2000" dirty="0" smtClean="0"/>
              <a:t>non-zero everywhere</a:t>
            </a:r>
          </a:p>
          <a:p>
            <a:pPr marL="457200" indent="-457200">
              <a:spcBef>
                <a:spcPts val="1200"/>
              </a:spcBef>
              <a:buAutoNum type="alphaUcParenR"/>
            </a:pPr>
            <a:r>
              <a:rPr lang="en-US" sz="2000" dirty="0" smtClean="0"/>
              <a:t>zero some places and non-zero other places</a:t>
            </a:r>
          </a:p>
          <a:p>
            <a:pPr marL="457200" indent="-457200">
              <a:spcBef>
                <a:spcPts val="1200"/>
              </a:spcBef>
              <a:buAutoNum type="alphaUcParenR"/>
            </a:pPr>
            <a:r>
              <a:rPr lang="en-US" sz="2000" dirty="0" smtClean="0"/>
              <a:t>impossible to tell without more information</a:t>
            </a:r>
            <a:endParaRPr lang="en-US" sz="2000" dirty="0"/>
          </a:p>
        </p:txBody>
      </p:sp>
      <p:cxnSp>
        <p:nvCxnSpPr>
          <p:cNvPr id="21" name="Straight Arrow Connector 20"/>
          <p:cNvCxnSpPr/>
          <p:nvPr/>
        </p:nvCxnSpPr>
        <p:spPr>
          <a:xfrm flipV="1">
            <a:off x="5257800" y="457200"/>
            <a:ext cx="2362200" cy="112187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257800" y="3522177"/>
            <a:ext cx="2362200" cy="112187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8"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695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130176" y="505421"/>
            <a:ext cx="3902030" cy="2246769"/>
          </a:xfrm>
          <a:prstGeom prst="rect">
            <a:avLst/>
          </a:prstGeom>
          <a:noFill/>
        </p:spPr>
        <p:txBody>
          <a:bodyPr wrap="square" rtlCol="0">
            <a:spAutoFit/>
          </a:bodyPr>
          <a:lstStyle/>
          <a:p>
            <a:r>
              <a:rPr lang="en-US" sz="2000" dirty="0" smtClean="0"/>
              <a:t>Consider the vector field shown. </a:t>
            </a:r>
          </a:p>
          <a:p>
            <a:r>
              <a:rPr lang="en-US" sz="2000" dirty="0" smtClean="0"/>
              <a:t>Could this be a B-field?</a:t>
            </a:r>
          </a:p>
          <a:p>
            <a:pPr marL="457200" indent="-457200">
              <a:buAutoNum type="alphaUcParenR"/>
            </a:pPr>
            <a:r>
              <a:rPr lang="en-US" sz="2000" dirty="0" smtClean="0"/>
              <a:t>yes, sure!</a:t>
            </a:r>
          </a:p>
          <a:p>
            <a:pPr marL="457200" indent="-457200">
              <a:buAutoNum type="alphaUcParenR"/>
            </a:pPr>
            <a:r>
              <a:rPr lang="en-US" sz="2000" dirty="0" smtClean="0"/>
              <a:t>no, impossible!</a:t>
            </a:r>
          </a:p>
          <a:p>
            <a:pPr marL="457200" indent="-457200">
              <a:buAutoNum type="alphaUcParenR"/>
            </a:pPr>
            <a:r>
              <a:rPr lang="en-US" sz="2000" dirty="0" smtClean="0"/>
              <a:t>not enough info to answer question</a:t>
            </a:r>
          </a:p>
          <a:p>
            <a:pPr marL="457200" indent="-457200">
              <a:buAutoNum type="alphaUcParenR"/>
            </a:pPr>
            <a:endParaRPr lang="en-US" sz="2000" dirty="0"/>
          </a:p>
        </p:txBody>
      </p:sp>
      <p:sp>
        <p:nvSpPr>
          <p:cNvPr id="19" name="TextBox 18"/>
          <p:cNvSpPr txBox="1"/>
          <p:nvPr/>
        </p:nvSpPr>
        <p:spPr>
          <a:xfrm>
            <a:off x="1130176" y="2956138"/>
            <a:ext cx="3962400" cy="400110"/>
          </a:xfrm>
          <a:prstGeom prst="rect">
            <a:avLst/>
          </a:prstGeom>
          <a:noFill/>
        </p:spPr>
        <p:txBody>
          <a:bodyPr wrap="square" rtlCol="0">
            <a:spAutoFit/>
          </a:bodyPr>
          <a:lstStyle/>
          <a:p>
            <a:r>
              <a:rPr lang="en-US" sz="2000" dirty="0" smtClean="0"/>
              <a:t>The curl of this field is :</a:t>
            </a:r>
            <a:endParaRPr lang="en-US" sz="2000" dirty="0"/>
          </a:p>
        </p:txBody>
      </p:sp>
      <p:sp>
        <p:nvSpPr>
          <p:cNvPr id="20" name="TextBox 19"/>
          <p:cNvSpPr txBox="1"/>
          <p:nvPr/>
        </p:nvSpPr>
        <p:spPr>
          <a:xfrm>
            <a:off x="1130176" y="3384436"/>
            <a:ext cx="3962400" cy="2400657"/>
          </a:xfrm>
          <a:prstGeom prst="rect">
            <a:avLst/>
          </a:prstGeom>
          <a:noFill/>
        </p:spPr>
        <p:txBody>
          <a:bodyPr wrap="square" rtlCol="0">
            <a:spAutoFit/>
          </a:bodyPr>
          <a:lstStyle/>
          <a:p>
            <a:pPr marL="457200" indent="-457200">
              <a:spcBef>
                <a:spcPts val="1200"/>
              </a:spcBef>
              <a:buAutoNum type="alphaUcParenR"/>
            </a:pPr>
            <a:r>
              <a:rPr lang="en-US" sz="2000" dirty="0" smtClean="0"/>
              <a:t>zero everywhere</a:t>
            </a:r>
          </a:p>
          <a:p>
            <a:pPr marL="457200" indent="-457200">
              <a:spcBef>
                <a:spcPts val="1200"/>
              </a:spcBef>
              <a:buAutoNum type="alphaUcParenR"/>
            </a:pPr>
            <a:r>
              <a:rPr lang="en-US" sz="2000" dirty="0" smtClean="0"/>
              <a:t>non-zero everywhere</a:t>
            </a:r>
          </a:p>
          <a:p>
            <a:pPr marL="457200" indent="-457200">
              <a:spcBef>
                <a:spcPts val="1200"/>
              </a:spcBef>
              <a:buAutoNum type="alphaUcParenR"/>
            </a:pPr>
            <a:r>
              <a:rPr lang="en-US" sz="2000" dirty="0" smtClean="0"/>
              <a:t>zero some places and non-zero other places</a:t>
            </a:r>
          </a:p>
          <a:p>
            <a:pPr marL="457200" indent="-457200">
              <a:spcBef>
                <a:spcPts val="1200"/>
              </a:spcBef>
              <a:buAutoNum type="alphaUcParenR"/>
            </a:pPr>
            <a:r>
              <a:rPr lang="en-US" sz="2000" dirty="0" smtClean="0"/>
              <a:t>impossible to tell without more information</a:t>
            </a:r>
          </a:p>
        </p:txBody>
      </p:sp>
      <p:grpSp>
        <p:nvGrpSpPr>
          <p:cNvPr id="58" name="Group 57"/>
          <p:cNvGrpSpPr/>
          <p:nvPr/>
        </p:nvGrpSpPr>
        <p:grpSpPr>
          <a:xfrm>
            <a:off x="5791200" y="666637"/>
            <a:ext cx="1752600" cy="4872879"/>
            <a:chOff x="5791200" y="270621"/>
            <a:chExt cx="1752600" cy="4872879"/>
          </a:xfrm>
        </p:grpSpPr>
        <p:cxnSp>
          <p:nvCxnSpPr>
            <p:cNvPr id="18" name="Straight Arrow Connector 17"/>
            <p:cNvCxnSpPr/>
            <p:nvPr/>
          </p:nvCxnSpPr>
          <p:spPr>
            <a:xfrm flipV="1">
              <a:off x="5791200" y="3962400"/>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6400800" y="4267200"/>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6400800" y="3236427"/>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6400800" y="2274600"/>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V="1">
              <a:off x="6400800" y="1253154"/>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7010400" y="45720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7010400" y="38481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7010400" y="3103077"/>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V="1">
              <a:off x="7010400" y="2379177"/>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7010400" y="17031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7010400" y="10668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7543800" y="4724400"/>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7543800" y="4210050"/>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7543800" y="369362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7543800" y="323642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V="1">
              <a:off x="7543800" y="276017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V="1">
              <a:off x="7543800" y="224582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7543800" y="1729404"/>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7543800" y="1272204"/>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V="1">
              <a:off x="7543800" y="800100"/>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V="1">
              <a:off x="6400800" y="337006"/>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7010400" y="3810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V="1">
              <a:off x="7543800" y="356056"/>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V="1">
              <a:off x="5791200" y="2722077"/>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p:nvPr/>
          </p:nvCxnSpPr>
          <p:spPr>
            <a:xfrm flipV="1">
              <a:off x="5791200" y="1510944"/>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V="1">
              <a:off x="5791200" y="270621"/>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6"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R6</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6210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
          <p:cNvGrpSpPr/>
          <p:nvPr/>
        </p:nvGrpSpPr>
        <p:grpSpPr>
          <a:xfrm>
            <a:off x="5791200" y="666637"/>
            <a:ext cx="1752600" cy="4872879"/>
            <a:chOff x="5791200" y="270621"/>
            <a:chExt cx="1752600" cy="4872879"/>
          </a:xfrm>
        </p:grpSpPr>
        <p:cxnSp>
          <p:nvCxnSpPr>
            <p:cNvPr id="3" name="Straight Arrow Connector 2"/>
            <p:cNvCxnSpPr/>
            <p:nvPr/>
          </p:nvCxnSpPr>
          <p:spPr>
            <a:xfrm flipV="1">
              <a:off x="5791200" y="3962400"/>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 name="Straight Arrow Connector 3"/>
            <p:cNvCxnSpPr/>
            <p:nvPr/>
          </p:nvCxnSpPr>
          <p:spPr>
            <a:xfrm flipV="1">
              <a:off x="6400800" y="4267200"/>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flipV="1">
              <a:off x="6400800" y="3236427"/>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6400800" y="2274600"/>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6400800" y="1253154"/>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7010400" y="45720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V="1">
              <a:off x="7010400" y="38481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7010400" y="3103077"/>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7010400" y="2379177"/>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7010400" y="17031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V="1">
              <a:off x="7010400" y="10668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7543800" y="4724400"/>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7543800" y="4210050"/>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7543800" y="369362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7543800" y="323642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7543800" y="276017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7543800" y="2245827"/>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V="1">
              <a:off x="7543800" y="1729404"/>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7543800" y="1272204"/>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V="1">
              <a:off x="7543800" y="800100"/>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V="1">
              <a:off x="6400800" y="337006"/>
              <a:ext cx="0" cy="876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7010400" y="381000"/>
              <a:ext cx="0" cy="5715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7543800" y="356056"/>
              <a:ext cx="0" cy="419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5791200" y="2722077"/>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V="1">
              <a:off x="5791200" y="1510944"/>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5791200" y="270621"/>
              <a:ext cx="0" cy="11811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914400" y="1609322"/>
            <a:ext cx="4648200" cy="2554545"/>
          </a:xfrm>
          <a:prstGeom prst="rect">
            <a:avLst/>
          </a:prstGeom>
          <a:noFill/>
        </p:spPr>
        <p:txBody>
          <a:bodyPr wrap="square" rtlCol="0">
            <a:spAutoFit/>
          </a:bodyPr>
          <a:lstStyle/>
          <a:p>
            <a:r>
              <a:rPr lang="en-US" sz="2000" dirty="0" smtClean="0"/>
              <a:t>Same B-field as in last question. </a:t>
            </a:r>
          </a:p>
          <a:p>
            <a:r>
              <a:rPr lang="en-US" sz="2000" dirty="0" smtClean="0"/>
              <a:t>The current density</a:t>
            </a:r>
            <a:r>
              <a:rPr lang="en-US" sz="2000" b="1" dirty="0" smtClean="0"/>
              <a:t> j </a:t>
            </a:r>
            <a:r>
              <a:rPr lang="en-US" sz="2000" dirty="0" smtClean="0"/>
              <a:t>is ..</a:t>
            </a:r>
          </a:p>
          <a:p>
            <a:endParaRPr lang="en-US" sz="2000" dirty="0" smtClean="0"/>
          </a:p>
          <a:p>
            <a:pPr marL="457200" indent="-457200">
              <a:spcBef>
                <a:spcPts val="600"/>
              </a:spcBef>
              <a:buFontTx/>
              <a:buAutoNum type="alphaUcParenR"/>
            </a:pPr>
            <a:r>
              <a:rPr lang="en-US" sz="2000" dirty="0" smtClean="0"/>
              <a:t>everywhere zero</a:t>
            </a:r>
          </a:p>
          <a:p>
            <a:pPr marL="457200" indent="-457200">
              <a:spcBef>
                <a:spcPts val="600"/>
              </a:spcBef>
              <a:buAutoNum type="alphaUcParenR"/>
            </a:pPr>
            <a:r>
              <a:rPr lang="en-US" sz="2000" dirty="0" smtClean="0"/>
              <a:t>non-zero and into page</a:t>
            </a:r>
          </a:p>
          <a:p>
            <a:pPr marL="457200" indent="-457200">
              <a:spcBef>
                <a:spcPts val="600"/>
              </a:spcBef>
              <a:buAutoNum type="alphaUcParenR"/>
            </a:pPr>
            <a:r>
              <a:rPr lang="en-US" sz="2000" dirty="0" smtClean="0"/>
              <a:t>non-zero and out of page</a:t>
            </a:r>
          </a:p>
          <a:p>
            <a:pPr marL="457200" indent="-457200">
              <a:spcBef>
                <a:spcPts val="600"/>
              </a:spcBef>
              <a:buAutoNum type="alphaUcParenR"/>
            </a:pPr>
            <a:r>
              <a:rPr lang="en-US" sz="2000" dirty="0" smtClean="0"/>
              <a:t>non-zero and in plane of page</a:t>
            </a:r>
          </a:p>
        </p:txBody>
      </p:sp>
      <p:sp>
        <p:nvSpPr>
          <p:cNvPr id="30"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R7</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4806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Can you use Ampere’s Law to compute the B-field at center of circular loop carrying current I?</a:t>
            </a:r>
            <a:endParaRPr lang="en-US" dirty="0"/>
          </a:p>
        </p:txBody>
      </p:sp>
      <p:sp>
        <p:nvSpPr>
          <p:cNvPr id="3" name="Content Placeholder 2"/>
          <p:cNvSpPr>
            <a:spLocks noGrp="1"/>
          </p:cNvSpPr>
          <p:nvPr>
            <p:ph sz="half" idx="1"/>
          </p:nvPr>
        </p:nvSpPr>
        <p:spPr>
          <a:xfrm>
            <a:off x="685800" y="2453640"/>
            <a:ext cx="7772400" cy="1981200"/>
          </a:xfrm>
        </p:spPr>
        <p:txBody>
          <a:bodyPr/>
          <a:lstStyle/>
          <a:p>
            <a:pPr>
              <a:buNone/>
            </a:pPr>
            <a:r>
              <a:rPr lang="en-US" dirty="0" smtClean="0"/>
              <a:t>A) Yes</a:t>
            </a:r>
          </a:p>
          <a:p>
            <a:pPr>
              <a:buNone/>
            </a:pPr>
            <a:r>
              <a:rPr lang="en-US" dirty="0" smtClean="0"/>
              <a:t>B) No</a:t>
            </a:r>
            <a:endParaRPr lang="en-US" dirty="0"/>
          </a:p>
        </p:txBody>
      </p:sp>
      <p:pic>
        <p:nvPicPr>
          <p:cNvPr id="4" name="Picture 3" descr=":::::Screen shot 2012-05-29 at 2.56.48 PM.png"/>
          <p:cNvPicPr/>
          <p:nvPr/>
        </p:nvPicPr>
        <p:blipFill>
          <a:blip r:embed="rId3"/>
          <a:srcRect/>
          <a:stretch>
            <a:fillRect/>
          </a:stretch>
        </p:blipFill>
        <p:spPr bwMode="auto">
          <a:xfrm>
            <a:off x="3197860" y="2423160"/>
            <a:ext cx="2748280" cy="2011680"/>
          </a:xfrm>
          <a:prstGeom prst="rect">
            <a:avLst/>
          </a:prstGeom>
          <a:noFill/>
          <a:ln w="9525">
            <a:noFill/>
            <a:miter lim="800000"/>
            <a:headEnd/>
            <a:tailEnd/>
          </a:ln>
        </p:spPr>
      </p:pic>
      <p:sp>
        <p:nvSpPr>
          <p:cNvPr id="5"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R8</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04042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4" name="Rectangle 4"/>
          <p:cNvSpPr>
            <a:spLocks noGrp="1" noChangeArrowheads="1"/>
          </p:cNvSpPr>
          <p:nvPr>
            <p:ph type="body" sz="half" idx="4294967295"/>
          </p:nvPr>
        </p:nvSpPr>
        <p:spPr>
          <a:xfrm>
            <a:off x="573088" y="3505200"/>
            <a:ext cx="3770312" cy="762000"/>
          </a:xfrm>
        </p:spPr>
        <p:txBody>
          <a:bodyPr>
            <a:normAutofit fontScale="70000" lnSpcReduction="20000"/>
          </a:bodyPr>
          <a:lstStyle/>
          <a:p>
            <a:pPr eaLnBrk="1" hangingPunct="1">
              <a:buFontTx/>
              <a:buNone/>
            </a:pPr>
            <a:r>
              <a:rPr lang="en-US"/>
              <a:t>D) None of these</a:t>
            </a:r>
          </a:p>
          <a:p>
            <a:pPr eaLnBrk="1" hangingPunct="1">
              <a:buFontTx/>
              <a:buNone/>
            </a:pPr>
            <a:r>
              <a:rPr lang="en-US"/>
              <a:t>E) Answer is ambiguous</a:t>
            </a:r>
          </a:p>
        </p:txBody>
      </p:sp>
      <p:sp>
        <p:nvSpPr>
          <p:cNvPr id="55301" name="Rectangle 5"/>
          <p:cNvSpPr>
            <a:spLocks noGrp="1" noChangeArrowheads="1"/>
          </p:cNvSpPr>
          <p:nvPr>
            <p:ph type="title" idx="4294967295"/>
          </p:nvPr>
        </p:nvSpPr>
        <p:spPr>
          <a:xfrm>
            <a:off x="228600" y="266700"/>
            <a:ext cx="8513762" cy="3086100"/>
          </a:xfrm>
        </p:spPr>
        <p:txBody>
          <a:bodyPr>
            <a:normAutofit fontScale="90000"/>
          </a:bodyPr>
          <a:lstStyle/>
          <a:p>
            <a:pPr algn="l" eaLnBrk="1" hangingPunct="1"/>
            <a:r>
              <a:rPr lang="en-US" sz="3200"/>
              <a:t>To  find </a:t>
            </a:r>
            <a:r>
              <a:rPr lang="en-US" sz="3200" b="1"/>
              <a:t>E</a:t>
            </a:r>
            <a:r>
              <a:rPr lang="en-US" sz="3200"/>
              <a:t> at P from a </a:t>
            </a:r>
            <a:r>
              <a:rPr lang="en-US" sz="3200" u="sng"/>
              <a:t>negatively</a:t>
            </a:r>
            <a:r>
              <a:rPr lang="en-US" sz="3200"/>
              <a:t> charged sphere </a:t>
            </a:r>
            <a:br>
              <a:rPr lang="en-US" sz="3200"/>
            </a:br>
            <a:r>
              <a:rPr lang="en-US" sz="3200"/>
              <a:t>(radius R, volume charge density ρ),</a:t>
            </a:r>
            <a:r>
              <a:rPr lang="en-US" sz="2800"/>
              <a:t/>
            </a:r>
            <a:br>
              <a:rPr lang="en-US" sz="2800"/>
            </a:br>
            <a:r>
              <a:rPr lang="en-US" sz="2800"/>
              <a:t/>
            </a:r>
            <a:br>
              <a:rPr lang="en-US" sz="2800"/>
            </a:br>
            <a:r>
              <a:rPr lang="en-US" sz="2800"/>
              <a:t/>
            </a:r>
            <a:br>
              <a:rPr lang="en-US" sz="2800"/>
            </a:br>
            <a:r>
              <a:rPr lang="en-US" sz="2800"/>
              <a:t/>
            </a:r>
            <a:br>
              <a:rPr lang="en-US" sz="2800"/>
            </a:br>
            <a:r>
              <a:rPr lang="en-US" sz="2800"/>
              <a:t/>
            </a:r>
            <a:br>
              <a:rPr lang="en-US" sz="2800"/>
            </a:br>
            <a:r>
              <a:rPr lang="en-US" sz="3200">
                <a:solidFill>
                  <a:srgbClr val="0000FF"/>
                </a:solidFill>
              </a:rPr>
              <a:t>What is     (given the small </a:t>
            </a:r>
            <a:br>
              <a:rPr lang="en-US" sz="3200">
                <a:solidFill>
                  <a:srgbClr val="0000FF"/>
                </a:solidFill>
              </a:rPr>
            </a:br>
            <a:r>
              <a:rPr lang="en-US" sz="3200">
                <a:solidFill>
                  <a:srgbClr val="0000FF"/>
                </a:solidFill>
              </a:rPr>
              <a:t>volume element shown)?</a:t>
            </a:r>
          </a:p>
        </p:txBody>
      </p:sp>
      <p:sp>
        <p:nvSpPr>
          <p:cNvPr id="55302" name="Oval 8"/>
          <p:cNvSpPr>
            <a:spLocks noChangeArrowheads="1"/>
          </p:cNvSpPr>
          <p:nvPr/>
        </p:nvSpPr>
        <p:spPr bwMode="auto">
          <a:xfrm>
            <a:off x="5281613" y="1974850"/>
            <a:ext cx="3206750" cy="3206750"/>
          </a:xfrm>
          <a:prstGeom prst="ellipse">
            <a:avLst/>
          </a:prstGeom>
          <a:solidFill>
            <a:srgbClr val="FF99CC">
              <a:alpha val="9019"/>
            </a:srgbClr>
          </a:solidFill>
          <a:ln w="9525">
            <a:solidFill>
              <a:schemeClr val="tx1"/>
            </a:solidFill>
            <a:round/>
            <a:headEnd/>
            <a:tailEnd/>
          </a:ln>
        </p:spPr>
        <p:txBody>
          <a:bodyPr wrap="none" anchor="ctr">
            <a:prstTxWarp prst="textNoShape">
              <a:avLst/>
            </a:prstTxWarp>
          </a:bodyPr>
          <a:lstStyle/>
          <a:p>
            <a:pPr defTabSz="457200" eaLnBrk="1" hangingPunct="1"/>
            <a:endParaRPr lang="en-US" sz="1800">
              <a:ea typeface="ＭＳ Ｐゴシック" charset="-128"/>
              <a:cs typeface="ＭＳ Ｐゴシック" charset="-128"/>
            </a:endParaRPr>
          </a:p>
        </p:txBody>
      </p:sp>
      <p:sp>
        <p:nvSpPr>
          <p:cNvPr id="55303" name="Text Box 10"/>
          <p:cNvSpPr txBox="1">
            <a:spLocks noChangeArrowheads="1"/>
          </p:cNvSpPr>
          <p:nvPr/>
        </p:nvSpPr>
        <p:spPr bwMode="auto">
          <a:xfrm>
            <a:off x="7694321" y="1568068"/>
            <a:ext cx="2122487" cy="584776"/>
          </a:xfrm>
          <a:prstGeom prst="rect">
            <a:avLst/>
          </a:prstGeom>
          <a:noFill/>
          <a:ln w="9525">
            <a:noFill/>
            <a:miter lim="800000"/>
            <a:headEnd/>
            <a:tailEnd/>
          </a:ln>
        </p:spPr>
        <p:txBody>
          <a:bodyPr wrap="square">
            <a:prstTxWarp prst="textNoShape">
              <a:avLst/>
            </a:prstTxWarp>
            <a:spAutoFit/>
          </a:bodyPr>
          <a:lstStyle/>
          <a:p>
            <a:pPr defTabSz="457200" eaLnBrk="1" hangingPunct="1"/>
            <a:r>
              <a:rPr lang="en-US" sz="3200" dirty="0" err="1">
                <a:ea typeface="ＭＳ Ｐゴシック" charset="-128"/>
                <a:cs typeface="ＭＳ Ｐゴシック" charset="-128"/>
              </a:rPr>
              <a:t>P</a:t>
            </a:r>
            <a:r>
              <a:rPr lang="en-US" sz="3200" dirty="0">
                <a:ea typeface="ＭＳ Ｐゴシック" charset="-128"/>
                <a:cs typeface="ＭＳ Ｐゴシック" charset="-128"/>
              </a:rPr>
              <a:t>=(</a:t>
            </a:r>
            <a:r>
              <a:rPr lang="en-US" sz="3200" dirty="0" err="1">
                <a:ea typeface="ＭＳ Ｐゴシック" charset="-128"/>
                <a:cs typeface="ＭＳ Ｐゴシック" charset="-128"/>
              </a:rPr>
              <a:t>X,Y,Z</a:t>
            </a:r>
            <a:r>
              <a:rPr lang="en-US" sz="3200" dirty="0">
                <a:ea typeface="ＭＳ Ｐゴシック" charset="-128"/>
                <a:cs typeface="ＭＳ Ｐゴシック" charset="-128"/>
              </a:rPr>
              <a:t>)</a:t>
            </a:r>
          </a:p>
        </p:txBody>
      </p:sp>
      <p:sp>
        <p:nvSpPr>
          <p:cNvPr id="55304" name="Oval 12"/>
          <p:cNvSpPr>
            <a:spLocks noChangeArrowheads="1"/>
          </p:cNvSpPr>
          <p:nvPr/>
        </p:nvSpPr>
        <p:spPr bwMode="auto">
          <a:xfrm>
            <a:off x="8875713" y="2170112"/>
            <a:ext cx="160337" cy="1603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defTabSz="457200" eaLnBrk="1" hangingPunct="1"/>
            <a:endParaRPr lang="en-US" sz="1800">
              <a:ea typeface="ＭＳ Ｐゴシック" charset="-128"/>
              <a:cs typeface="ＭＳ Ｐゴシック" charset="-128"/>
            </a:endParaRPr>
          </a:p>
        </p:txBody>
      </p:sp>
      <p:sp>
        <p:nvSpPr>
          <p:cNvPr id="55305" name="Line 13"/>
          <p:cNvSpPr>
            <a:spLocks noChangeShapeType="1"/>
          </p:cNvSpPr>
          <p:nvPr/>
        </p:nvSpPr>
        <p:spPr bwMode="auto">
          <a:xfrm>
            <a:off x="6911975" y="3446462"/>
            <a:ext cx="731838" cy="1588"/>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55306" name="Text Box 14"/>
          <p:cNvSpPr txBox="1">
            <a:spLocks noChangeArrowheads="1"/>
          </p:cNvSpPr>
          <p:nvPr/>
        </p:nvSpPr>
        <p:spPr bwMode="auto">
          <a:xfrm>
            <a:off x="7639050" y="3241675"/>
            <a:ext cx="250825" cy="457200"/>
          </a:xfrm>
          <a:prstGeom prst="rect">
            <a:avLst/>
          </a:prstGeom>
          <a:no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x</a:t>
            </a:r>
          </a:p>
        </p:txBody>
      </p:sp>
      <p:sp>
        <p:nvSpPr>
          <p:cNvPr id="55307" name="Line 15"/>
          <p:cNvSpPr>
            <a:spLocks noChangeShapeType="1"/>
          </p:cNvSpPr>
          <p:nvPr/>
        </p:nvSpPr>
        <p:spPr bwMode="auto">
          <a:xfrm flipV="1">
            <a:off x="6899275" y="2932112"/>
            <a:ext cx="592138" cy="487363"/>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55308" name="Text Box 16"/>
          <p:cNvSpPr txBox="1">
            <a:spLocks noChangeArrowheads="1"/>
          </p:cNvSpPr>
          <p:nvPr/>
        </p:nvSpPr>
        <p:spPr bwMode="auto">
          <a:xfrm>
            <a:off x="7137400" y="2597150"/>
            <a:ext cx="250825" cy="457200"/>
          </a:xfrm>
          <a:prstGeom prst="rect">
            <a:avLst/>
          </a:prstGeom>
          <a:no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y</a:t>
            </a:r>
          </a:p>
        </p:txBody>
      </p:sp>
      <p:sp>
        <p:nvSpPr>
          <p:cNvPr id="55309" name="Line 17"/>
          <p:cNvSpPr>
            <a:spLocks noChangeShapeType="1"/>
          </p:cNvSpPr>
          <p:nvPr/>
        </p:nvSpPr>
        <p:spPr bwMode="auto">
          <a:xfrm rot="-5400000">
            <a:off x="6481763" y="3084512"/>
            <a:ext cx="731838" cy="1587"/>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55310" name="Text Box 18"/>
          <p:cNvSpPr txBox="1">
            <a:spLocks noChangeArrowheads="1"/>
          </p:cNvSpPr>
          <p:nvPr/>
        </p:nvSpPr>
        <p:spPr bwMode="auto">
          <a:xfrm>
            <a:off x="6751638" y="2298700"/>
            <a:ext cx="250825" cy="457200"/>
          </a:xfrm>
          <a:prstGeom prst="rect">
            <a:avLst/>
          </a:prstGeom>
          <a:no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z</a:t>
            </a:r>
          </a:p>
        </p:txBody>
      </p:sp>
      <p:sp>
        <p:nvSpPr>
          <p:cNvPr id="55311" name="AutoShape 19"/>
          <p:cNvSpPr>
            <a:spLocks noChangeArrowheads="1"/>
          </p:cNvSpPr>
          <p:nvPr/>
        </p:nvSpPr>
        <p:spPr bwMode="auto">
          <a:xfrm>
            <a:off x="5884863" y="2667000"/>
            <a:ext cx="295275" cy="295275"/>
          </a:xfrm>
          <a:prstGeom prst="cube">
            <a:avLst>
              <a:gd name="adj" fmla="val 25000"/>
            </a:avLst>
          </a:prstGeom>
          <a:solidFill>
            <a:srgbClr val="FF00FF"/>
          </a:solidFill>
          <a:ln w="9525">
            <a:solidFill>
              <a:schemeClr val="tx1"/>
            </a:solidFill>
            <a:miter lim="800000"/>
            <a:headEnd/>
            <a:tailEnd/>
          </a:ln>
        </p:spPr>
        <p:txBody>
          <a:bodyPr wrap="none" anchor="ctr">
            <a:prstTxWarp prst="textNoShape">
              <a:avLst/>
            </a:prstTxWarp>
          </a:bodyPr>
          <a:lstStyle/>
          <a:p>
            <a:pPr defTabSz="457200" eaLnBrk="1" hangingPunct="1"/>
            <a:endParaRPr lang="en-US" sz="1800">
              <a:ea typeface="ＭＳ Ｐゴシック" charset="-128"/>
              <a:cs typeface="ＭＳ Ｐゴシック" charset="-128"/>
            </a:endParaRPr>
          </a:p>
        </p:txBody>
      </p:sp>
      <p:sp>
        <p:nvSpPr>
          <p:cNvPr id="55312" name="Text Box 20"/>
          <p:cNvSpPr txBox="1">
            <a:spLocks noChangeArrowheads="1"/>
          </p:cNvSpPr>
          <p:nvPr/>
        </p:nvSpPr>
        <p:spPr bwMode="auto">
          <a:xfrm>
            <a:off x="5256213" y="2057400"/>
            <a:ext cx="1290637" cy="579438"/>
          </a:xfrm>
          <a:prstGeom prst="rect">
            <a:avLst/>
          </a:prstGeom>
          <a:noFill/>
          <a:ln w="9525">
            <a:noFill/>
            <a:miter lim="800000"/>
            <a:headEnd/>
            <a:tailEnd/>
          </a:ln>
        </p:spPr>
        <p:txBody>
          <a:bodyPr wrap="none">
            <a:prstTxWarp prst="textNoShape">
              <a:avLst/>
            </a:prstTxWarp>
            <a:spAutoFit/>
          </a:bodyPr>
          <a:lstStyle/>
          <a:p>
            <a:pPr defTabSz="457200" eaLnBrk="1" hangingPunct="1"/>
            <a:r>
              <a:rPr lang="en-US" sz="3200">
                <a:ea typeface="ＭＳ Ｐゴシック" charset="-128"/>
                <a:cs typeface="ＭＳ Ｐゴシック" charset="-128"/>
              </a:rPr>
              <a:t>(x,y,z)</a:t>
            </a:r>
          </a:p>
        </p:txBody>
      </p:sp>
      <p:sp>
        <p:nvSpPr>
          <p:cNvPr id="55313" name="Line 21"/>
          <p:cNvSpPr>
            <a:spLocks noChangeShapeType="1"/>
          </p:cNvSpPr>
          <p:nvPr/>
        </p:nvSpPr>
        <p:spPr bwMode="auto">
          <a:xfrm flipH="1">
            <a:off x="5307013" y="3462337"/>
            <a:ext cx="1527175" cy="1588"/>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5314" name="Text Box 11"/>
          <p:cNvSpPr txBox="1">
            <a:spLocks noChangeArrowheads="1"/>
          </p:cNvSpPr>
          <p:nvPr/>
        </p:nvSpPr>
        <p:spPr bwMode="auto">
          <a:xfrm>
            <a:off x="5589588" y="3281362"/>
            <a:ext cx="354012" cy="457200"/>
          </a:xfrm>
          <a:prstGeom prst="rect">
            <a:avLst/>
          </a:prstGeom>
          <a:solidFill>
            <a:schemeClr val="bg1"/>
          </a:solidFill>
          <a:ln w="9525">
            <a:noFill/>
            <a:miter lim="800000"/>
            <a:headEnd/>
            <a:tailEnd/>
          </a:ln>
        </p:spPr>
        <p:txBody>
          <a:bodyPr>
            <a:prstTxWarp prst="textNoShape">
              <a:avLst/>
            </a:prstTxWarp>
            <a:spAutoFit/>
          </a:bodyPr>
          <a:lstStyle/>
          <a:p>
            <a:pPr defTabSz="457200" eaLnBrk="1" hangingPunct="1"/>
            <a:r>
              <a:rPr lang="en-US" sz="1800">
                <a:ea typeface="ＭＳ Ｐゴシック" charset="-128"/>
                <a:cs typeface="ＭＳ Ｐゴシック" charset="-128"/>
              </a:rPr>
              <a:t>R</a:t>
            </a:r>
          </a:p>
        </p:txBody>
      </p:sp>
      <p:grpSp>
        <p:nvGrpSpPr>
          <p:cNvPr id="2" name="Group 29"/>
          <p:cNvGrpSpPr>
            <a:grpSpLocks/>
          </p:cNvGrpSpPr>
          <p:nvPr/>
        </p:nvGrpSpPr>
        <p:grpSpPr bwMode="auto">
          <a:xfrm>
            <a:off x="6051550" y="2071687"/>
            <a:ext cx="2863850" cy="1565275"/>
            <a:chOff x="3058" y="1981"/>
            <a:chExt cx="1804" cy="986"/>
          </a:xfrm>
        </p:grpSpPr>
        <p:sp>
          <p:nvSpPr>
            <p:cNvPr id="55317" name="Line 22"/>
            <p:cNvSpPr>
              <a:spLocks noChangeShapeType="1"/>
            </p:cNvSpPr>
            <p:nvPr/>
          </p:nvSpPr>
          <p:spPr bwMode="auto">
            <a:xfrm flipH="1" flipV="1">
              <a:off x="3086" y="2557"/>
              <a:ext cx="424" cy="291"/>
            </a:xfrm>
            <a:prstGeom prst="line">
              <a:avLst/>
            </a:prstGeom>
            <a:noFill/>
            <a:ln w="50800">
              <a:solidFill>
                <a:srgbClr val="3366FF"/>
              </a:solidFill>
              <a:round/>
              <a:headEnd/>
              <a:tailEnd type="triangle" w="lg" len="lg"/>
            </a:ln>
          </p:spPr>
          <p:txBody>
            <a:bodyPr wrap="none" anchor="ctr">
              <a:prstTxWarp prst="textNoShape">
                <a:avLst/>
              </a:prstTxWarp>
            </a:bodyPr>
            <a:lstStyle/>
            <a:p>
              <a:endParaRPr lang="en-US"/>
            </a:p>
          </p:txBody>
        </p:sp>
        <p:sp>
          <p:nvSpPr>
            <p:cNvPr id="55318" name="Text Box 23"/>
            <p:cNvSpPr txBox="1">
              <a:spLocks noChangeArrowheads="1"/>
            </p:cNvSpPr>
            <p:nvPr/>
          </p:nvSpPr>
          <p:spPr bwMode="auto">
            <a:xfrm>
              <a:off x="3058" y="2602"/>
              <a:ext cx="158" cy="365"/>
            </a:xfrm>
            <a:prstGeom prst="rect">
              <a:avLst/>
            </a:prstGeom>
            <a:noFill/>
            <a:ln w="9525">
              <a:noFill/>
              <a:miter lim="800000"/>
              <a:headEnd/>
              <a:tailEnd/>
            </a:ln>
          </p:spPr>
          <p:txBody>
            <a:bodyPr>
              <a:prstTxWarp prst="textNoShape">
                <a:avLst/>
              </a:prstTxWarp>
              <a:spAutoFit/>
            </a:bodyPr>
            <a:lstStyle/>
            <a:p>
              <a:pPr defTabSz="457200" eaLnBrk="1" hangingPunct="1"/>
              <a:r>
                <a:rPr lang="en-US" sz="3200">
                  <a:solidFill>
                    <a:srgbClr val="800080"/>
                  </a:solidFill>
                  <a:ea typeface="ＭＳ Ｐゴシック" charset="-128"/>
                  <a:cs typeface="ＭＳ Ｐゴシック" charset="-128"/>
                </a:rPr>
                <a:t>A</a:t>
              </a:r>
              <a:endParaRPr lang="en-US" sz="1800">
                <a:solidFill>
                  <a:srgbClr val="FF00FF"/>
                </a:solidFill>
                <a:ea typeface="ＭＳ Ｐゴシック" charset="-128"/>
                <a:cs typeface="ＭＳ Ｐゴシック" charset="-128"/>
              </a:endParaRPr>
            </a:p>
          </p:txBody>
        </p:sp>
        <p:sp>
          <p:nvSpPr>
            <p:cNvPr id="55319" name="Line 24"/>
            <p:cNvSpPr>
              <a:spLocks noChangeShapeType="1"/>
            </p:cNvSpPr>
            <p:nvPr/>
          </p:nvSpPr>
          <p:spPr bwMode="auto">
            <a:xfrm flipV="1">
              <a:off x="3525" y="2136"/>
              <a:ext cx="1337" cy="727"/>
            </a:xfrm>
            <a:prstGeom prst="line">
              <a:avLst/>
            </a:prstGeom>
            <a:noFill/>
            <a:ln w="50800">
              <a:solidFill>
                <a:srgbClr val="3366FF"/>
              </a:solidFill>
              <a:round/>
              <a:headEnd/>
              <a:tailEnd type="triangle" w="lg" len="lg"/>
            </a:ln>
          </p:spPr>
          <p:txBody>
            <a:bodyPr wrap="none" anchor="ctr">
              <a:prstTxWarp prst="textNoShape">
                <a:avLst/>
              </a:prstTxWarp>
            </a:bodyPr>
            <a:lstStyle/>
            <a:p>
              <a:endParaRPr lang="en-US"/>
            </a:p>
          </p:txBody>
        </p:sp>
        <p:sp>
          <p:nvSpPr>
            <p:cNvPr id="55320" name="Line 25"/>
            <p:cNvSpPr>
              <a:spLocks noChangeShapeType="1"/>
            </p:cNvSpPr>
            <p:nvPr/>
          </p:nvSpPr>
          <p:spPr bwMode="auto">
            <a:xfrm flipV="1">
              <a:off x="3137" y="2144"/>
              <a:ext cx="1580" cy="340"/>
            </a:xfrm>
            <a:prstGeom prst="line">
              <a:avLst/>
            </a:prstGeom>
            <a:noFill/>
            <a:ln w="50800">
              <a:solidFill>
                <a:srgbClr val="3366FF"/>
              </a:solidFill>
              <a:round/>
              <a:headEnd type="triangle" w="lg" len="lg"/>
              <a:tailEnd w="lg" len="lg"/>
            </a:ln>
          </p:spPr>
          <p:txBody>
            <a:bodyPr wrap="none" anchor="ctr">
              <a:prstTxWarp prst="textNoShape">
                <a:avLst/>
              </a:prstTxWarp>
            </a:bodyPr>
            <a:lstStyle/>
            <a:p>
              <a:endParaRPr lang="en-US"/>
            </a:p>
          </p:txBody>
        </p:sp>
        <p:sp>
          <p:nvSpPr>
            <p:cNvPr id="55321" name="Text Box 26"/>
            <p:cNvSpPr txBox="1">
              <a:spLocks noChangeArrowheads="1"/>
            </p:cNvSpPr>
            <p:nvPr/>
          </p:nvSpPr>
          <p:spPr bwMode="auto">
            <a:xfrm>
              <a:off x="3788" y="1981"/>
              <a:ext cx="158" cy="365"/>
            </a:xfrm>
            <a:prstGeom prst="rect">
              <a:avLst/>
            </a:prstGeom>
            <a:noFill/>
            <a:ln w="9525">
              <a:noFill/>
              <a:miter lim="800000"/>
              <a:headEnd/>
              <a:tailEnd/>
            </a:ln>
          </p:spPr>
          <p:txBody>
            <a:bodyPr>
              <a:prstTxWarp prst="textNoShape">
                <a:avLst/>
              </a:prstTxWarp>
              <a:spAutoFit/>
            </a:bodyPr>
            <a:lstStyle/>
            <a:p>
              <a:pPr defTabSz="457200" eaLnBrk="1" hangingPunct="1"/>
              <a:r>
                <a:rPr lang="en-US" sz="3200">
                  <a:solidFill>
                    <a:srgbClr val="800080"/>
                  </a:solidFill>
                  <a:ea typeface="ＭＳ Ｐゴシック" charset="-128"/>
                  <a:cs typeface="ＭＳ Ｐゴシック" charset="-128"/>
                </a:rPr>
                <a:t>B</a:t>
              </a:r>
              <a:endParaRPr lang="en-US" sz="1800">
                <a:solidFill>
                  <a:srgbClr val="FF00FF"/>
                </a:solidFill>
                <a:ea typeface="ＭＳ Ｐゴシック" charset="-128"/>
                <a:cs typeface="ＭＳ Ｐゴシック" charset="-128"/>
              </a:endParaRPr>
            </a:p>
          </p:txBody>
        </p:sp>
        <p:sp>
          <p:nvSpPr>
            <p:cNvPr id="55322" name="Text Box 27"/>
            <p:cNvSpPr txBox="1">
              <a:spLocks noChangeArrowheads="1"/>
            </p:cNvSpPr>
            <p:nvPr/>
          </p:nvSpPr>
          <p:spPr bwMode="auto">
            <a:xfrm>
              <a:off x="4409" y="2288"/>
              <a:ext cx="158" cy="365"/>
            </a:xfrm>
            <a:prstGeom prst="rect">
              <a:avLst/>
            </a:prstGeom>
            <a:noFill/>
            <a:ln w="9525">
              <a:noFill/>
              <a:miter lim="800000"/>
              <a:headEnd/>
              <a:tailEnd/>
            </a:ln>
          </p:spPr>
          <p:txBody>
            <a:bodyPr>
              <a:prstTxWarp prst="textNoShape">
                <a:avLst/>
              </a:prstTxWarp>
              <a:spAutoFit/>
            </a:bodyPr>
            <a:lstStyle/>
            <a:p>
              <a:pPr defTabSz="457200" eaLnBrk="1" hangingPunct="1"/>
              <a:r>
                <a:rPr lang="en-US" sz="3200">
                  <a:solidFill>
                    <a:srgbClr val="800080"/>
                  </a:solidFill>
                  <a:ea typeface="ＭＳ Ｐゴシック" charset="-128"/>
                  <a:cs typeface="ＭＳ Ｐゴシック" charset="-128"/>
                </a:rPr>
                <a:t>C</a:t>
              </a:r>
              <a:endParaRPr lang="en-US" sz="3200">
                <a:solidFill>
                  <a:srgbClr val="FF00FF"/>
                </a:solidFill>
                <a:ea typeface="ＭＳ Ｐゴシック" charset="-128"/>
                <a:cs typeface="ＭＳ Ｐゴシック" charset="-128"/>
              </a:endParaRPr>
            </a:p>
          </p:txBody>
        </p:sp>
      </p:grpSp>
      <p:sp>
        <p:nvSpPr>
          <p:cNvPr id="28" name="Text Box 8"/>
          <p:cNvSpPr txBox="1">
            <a:spLocks noChangeArrowheads="1"/>
          </p:cNvSpPr>
          <p:nvPr/>
        </p:nvSpPr>
        <p:spPr bwMode="auto">
          <a:xfrm>
            <a:off x="0" y="0"/>
            <a:ext cx="292368" cy="215444"/>
          </a:xfrm>
          <a:prstGeom prst="rect">
            <a:avLst/>
          </a:prstGeom>
          <a:noFill/>
          <a:ln w="9525">
            <a:noFill/>
            <a:miter lim="800000"/>
            <a:headEnd/>
            <a:tailEnd/>
          </a:ln>
        </p:spPr>
        <p:txBody>
          <a:bodyPr wrap="none">
            <a:prstTxWarp prst="textNoShape">
              <a:avLst/>
            </a:prstTxWarp>
            <a:spAutoFit/>
          </a:bodyPr>
          <a:lstStyle/>
          <a:p>
            <a:r>
              <a:rPr lang="en-US" sz="800" dirty="0" smtClean="0"/>
              <a:t>R9</a:t>
            </a:r>
            <a:endParaRPr lang="en-US" sz="800" dirty="0"/>
          </a:p>
        </p:txBody>
      </p:sp>
      <p:pic>
        <p:nvPicPr>
          <p:cNvPr id="29" name="Picture 28"/>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1497216" y="2445956"/>
            <a:ext cx="381000" cy="674336"/>
          </a:xfrm>
          <a:prstGeom prst="rect">
            <a:avLst/>
          </a:prstGeom>
        </p:spPr>
      </p:pic>
      <p:grpSp>
        <p:nvGrpSpPr>
          <p:cNvPr id="32" name="Group 31"/>
          <p:cNvGrpSpPr/>
          <p:nvPr/>
        </p:nvGrpSpPr>
        <p:grpSpPr>
          <a:xfrm>
            <a:off x="332944" y="1179512"/>
            <a:ext cx="3800475" cy="990600"/>
            <a:chOff x="3787775" y="5562600"/>
            <a:chExt cx="3800475" cy="990600"/>
          </a:xfrm>
        </p:grpSpPr>
        <p:graphicFrame>
          <p:nvGraphicFramePr>
            <p:cNvPr id="27" name="Object 26"/>
            <p:cNvGraphicFramePr>
              <a:graphicFrameLocks noChangeAspect="1"/>
            </p:cNvGraphicFramePr>
            <p:nvPr/>
          </p:nvGraphicFramePr>
          <p:xfrm>
            <a:off x="3787775" y="5562600"/>
            <a:ext cx="3800475" cy="990600"/>
          </p:xfrm>
          <a:graphic>
            <a:graphicData uri="http://schemas.openxmlformats.org/presentationml/2006/ole">
              <p:oleObj spid="_x0000_s1045" name="Equation" r:id="rId5" imgW="1511300" imgH="393700" progId="Equation.3">
                <p:embed/>
              </p:oleObj>
            </a:graphicData>
          </a:graphic>
        </p:graphicFrame>
        <p:pic>
          <p:nvPicPr>
            <p:cNvPr id="30" name="Picture 29"/>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096000" y="5627688"/>
              <a:ext cx="316706" cy="392112"/>
            </a:xfrm>
            <a:prstGeom prst="rect">
              <a:avLst/>
            </a:prstGeom>
          </p:spPr>
        </p:pic>
        <p:pic>
          <p:nvPicPr>
            <p:cNvPr id="31" name="Picture 30"/>
            <p:cNvPicPr/>
            <p:nvPr/>
          </p:nvPicPr>
          <p:blipFill>
            <a:blip r:embed="rId7">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130925" y="6169024"/>
              <a:ext cx="281781" cy="281781"/>
            </a:xfrm>
            <a:prstGeom prst="rect">
              <a:avLst/>
            </a:prstGeom>
          </p:spPr>
        </p:pic>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38026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3884</TotalTime>
  <Words>9630</Words>
  <Application>Microsoft Macintosh PowerPoint</Application>
  <PresentationFormat>On-screen Show (4:3)</PresentationFormat>
  <Paragraphs>754</Paragraphs>
  <Slides>29</Slides>
  <Notes>29</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Office Theme</vt:lpstr>
      <vt:lpstr>Equation</vt:lpstr>
      <vt:lpstr>Picture</vt:lpstr>
      <vt:lpstr>Electricity and Magnetism II</vt:lpstr>
      <vt:lpstr>Two charges +q and -q are on the y-axis, symmetric about the origin. Point A is an empty point in space on the x-axis. The direction of the E field at  A is…</vt:lpstr>
      <vt:lpstr>Two charges +q and -q are on the y-axis, symmetric about the origin. Point A is an empty point in space on the x-axis. The direction of the E field at  A is…</vt:lpstr>
      <vt:lpstr>5 charges, q, are arranged in a regular pentagon, as shown.   What is the E field at the center?</vt:lpstr>
      <vt:lpstr>Slide 5</vt:lpstr>
      <vt:lpstr>Slide 6</vt:lpstr>
      <vt:lpstr>Slide 7</vt:lpstr>
      <vt:lpstr>Can you use Ampere’s Law to compute the B-field at center of circular loop carrying current I?</vt:lpstr>
      <vt:lpstr>To  find E at P from a negatively charged sphere  (radius R, volume charge density ρ),     What is     (given the small  volume element shown)?</vt:lpstr>
      <vt:lpstr>To  find E at P from a negatively charged sphere  (radius R, volume charge density ρ),     </vt:lpstr>
      <vt:lpstr>To  find E at P from a thin ring (radius R, charge density λ), which is the correct formula for the            x-component of       ?</vt:lpstr>
      <vt:lpstr>Slide 12</vt:lpstr>
      <vt:lpstr>Which of the following could be a (physical) electrostic field in the region shown?</vt:lpstr>
      <vt:lpstr>Consider the 3D vector field in spherical coordinates,  where c = constant .</vt:lpstr>
      <vt:lpstr>Slide 15</vt:lpstr>
      <vt:lpstr>Why is                      in electrostatics?</vt:lpstr>
      <vt:lpstr>Could this be a plot of |E|(r)? Or V(r)?  (for SOME physical situation?) </vt:lpstr>
      <vt:lpstr>Given a thin spherical shell with uniform surface charge density σ (and no other charges anywhere else) what can you say about the potential V inside this sphere? (Assume as usual, V(∞)=0)</vt:lpstr>
      <vt:lpstr>Slide 19</vt:lpstr>
      <vt:lpstr>Slide 20</vt:lpstr>
      <vt:lpstr>Slide 21</vt:lpstr>
      <vt:lpstr>Slide 22</vt:lpstr>
      <vt:lpstr>Slide 23</vt:lpstr>
      <vt:lpstr>A proton (q=+e) is released from rest in a uniform E and uniform B (as shown).   E points up, B points into the page.   Which of the paths will the proton initially follow?</vt:lpstr>
      <vt:lpstr>Current I flows down a wire (length L)  with a square cross section (side a)   If it is uniformly distributed over the entire wire area, what is the magnitude of the volume current density?</vt:lpstr>
      <vt:lpstr>Current I flows down a wire (length L)  with a square cross section (side a)   If it is uniformly distributed over the outer surfaces only, what is the magnitude of the surface current density K?</vt:lpstr>
      <vt:lpstr>What is B at the point shown?</vt:lpstr>
      <vt:lpstr>If the arrows represent a B field (note that |B| is the same everywhere), is there a J (perpendicular to the page) in the dashed region?</vt:lpstr>
      <vt:lpstr>Slide 29</vt:lpstr>
    </vt:vector>
  </TitlesOfParts>
  <Company>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3320:  Electricity and Magnetism II</dc:title>
  <dc:creator>Danny Rehn</dc:creator>
  <cp:lastModifiedBy>Zombie</cp:lastModifiedBy>
  <cp:revision>20</cp:revision>
  <cp:lastPrinted>2012-06-09T19:41:27Z</cp:lastPrinted>
  <dcterms:created xsi:type="dcterms:W3CDTF">2012-07-08T19:40:34Z</dcterms:created>
  <dcterms:modified xsi:type="dcterms:W3CDTF">2012-07-08T19:41:05Z</dcterms:modified>
</cp:coreProperties>
</file>